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83" r:id="rId2"/>
    <p:sldId id="292" r:id="rId3"/>
    <p:sldId id="293" r:id="rId4"/>
    <p:sldId id="294" r:id="rId5"/>
    <p:sldId id="295" r:id="rId6"/>
    <p:sldId id="296" r:id="rId7"/>
    <p:sldId id="297" r:id="rId8"/>
    <p:sldId id="317" r:id="rId9"/>
    <p:sldId id="298" r:id="rId10"/>
    <p:sldId id="299" r:id="rId11"/>
    <p:sldId id="300" r:id="rId12"/>
    <p:sldId id="301" r:id="rId13"/>
    <p:sldId id="302" r:id="rId14"/>
    <p:sldId id="307" r:id="rId15"/>
    <p:sldId id="308" r:id="rId16"/>
    <p:sldId id="309" r:id="rId17"/>
    <p:sldId id="310" r:id="rId18"/>
    <p:sldId id="311" r:id="rId19"/>
    <p:sldId id="312" r:id="rId20"/>
    <p:sldId id="316" r:id="rId21"/>
    <p:sldId id="315" r:id="rId22"/>
    <p:sldId id="314" r:id="rId23"/>
    <p:sldId id="303" r:id="rId24"/>
    <p:sldId id="304" r:id="rId25"/>
    <p:sldId id="305" r:id="rId26"/>
  </p:sldIdLst>
  <p:sldSz cx="9144000" cy="6858000" type="screen4x3"/>
  <p:notesSz cx="6794500" cy="9931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422"/>
    <a:srgbClr val="BB2902"/>
    <a:srgbClr val="4B56E3"/>
    <a:srgbClr val="FAA204"/>
    <a:srgbClr val="C75F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7" autoAdjust="0"/>
    <p:restoredTop sz="94660"/>
  </p:normalViewPr>
  <p:slideViewPr>
    <p:cSldViewPr>
      <p:cViewPr>
        <p:scale>
          <a:sx n="60" d="100"/>
          <a:sy n="60" d="100"/>
        </p:scale>
        <p:origin x="-870"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EDFAAA34-C4EA-49AB-938C-A55AD55DEA5F}" type="datetimeFigureOut">
              <a:rPr lang="zh-TW" altLang="en-US" smtClean="0"/>
              <a:t>2014/8/21</a:t>
            </a:fld>
            <a:endParaRPr lang="zh-TW" altLang="en-US" dirty="0"/>
          </a:p>
        </p:txBody>
      </p:sp>
      <p:sp>
        <p:nvSpPr>
          <p:cNvPr id="4" name="頁尾版面配置區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A1E30336-8148-4C4D-B651-1AD6477F2FC1}" type="slidenum">
              <a:rPr lang="zh-TW" altLang="en-US" smtClean="0"/>
              <a:t>‹#›</a:t>
            </a:fld>
            <a:endParaRPr lang="zh-TW" altLang="en-US" dirty="0"/>
          </a:p>
        </p:txBody>
      </p:sp>
    </p:spTree>
    <p:extLst>
      <p:ext uri="{BB962C8B-B14F-4D97-AF65-F5344CB8AC3E}">
        <p14:creationId xmlns:p14="http://schemas.microsoft.com/office/powerpoint/2010/main" val="11422078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5020380E-4DC9-4F57-841F-37DC0F0AF8D6}" type="datetimeFigureOut">
              <a:rPr lang="zh-CN" altLang="en-US" smtClean="0"/>
              <a:t>2014/8/21</a:t>
            </a:fld>
            <a:endParaRPr lang="zh-CN" altLang="en-US"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F1A41B6B-0052-4215-8CAA-B6C30A4FD0FF}" type="slidenum">
              <a:rPr lang="zh-CN" altLang="en-US" smtClean="0"/>
              <a:t>‹#›</a:t>
            </a:fld>
            <a:endParaRPr lang="zh-CN" altLang="en-US" dirty="0"/>
          </a:p>
        </p:txBody>
      </p:sp>
    </p:spTree>
    <p:extLst>
      <p:ext uri="{BB962C8B-B14F-4D97-AF65-F5344CB8AC3E}">
        <p14:creationId xmlns:p14="http://schemas.microsoft.com/office/powerpoint/2010/main" val="3588229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F1A41B6B-0052-4215-8CAA-B6C30A4FD0FF}"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11</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12</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13</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14</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15</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16</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17</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18</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19</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21</a:t>
            </a:fld>
            <a:endParaRPr lang="zh-CN" altLang="en-US" dirty="0"/>
          </a:p>
        </p:txBody>
      </p:sp>
    </p:spTree>
    <p:extLst>
      <p:ext uri="{BB962C8B-B14F-4D97-AF65-F5344CB8AC3E}">
        <p14:creationId xmlns:p14="http://schemas.microsoft.com/office/powerpoint/2010/main" val="102422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2</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22</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23</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24</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25</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3</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4</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5</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6</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7</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9</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1A41B6B-0052-4215-8CAA-B6C30A4FD0FF}" type="slidenum">
              <a:rPr lang="zh-CN" altLang="en-US" smtClean="0"/>
              <a:t>10</a:t>
            </a:fld>
            <a:endParaRPr lang="zh-CN" altLang="en-US" dirty="0"/>
          </a:p>
        </p:txBody>
      </p:sp>
    </p:spTree>
    <p:extLst>
      <p:ext uri="{BB962C8B-B14F-4D97-AF65-F5344CB8AC3E}">
        <p14:creationId xmlns:p14="http://schemas.microsoft.com/office/powerpoint/2010/main" val="1001698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2" name="图片占位符 9"/>
          <p:cNvSpPr>
            <a:spLocks noGrp="1"/>
          </p:cNvSpPr>
          <p:nvPr>
            <p:ph type="pic" sz="quarter" idx="13"/>
          </p:nvPr>
        </p:nvSpPr>
        <p:spPr>
          <a:xfrm>
            <a:off x="1071538" y="4000504"/>
            <a:ext cx="2143125" cy="2143125"/>
          </a:xfrm>
        </p:spPr>
        <p:txBody>
          <a:bodyPr/>
          <a:lstStyle/>
          <a:p>
            <a:r>
              <a:rPr lang="zh-TW" altLang="en-US" dirty="0" smtClean="0"/>
              <a:t>按一下圖示以新增圖片</a:t>
            </a:r>
            <a:endParaRPr lang="zh-CN" altLang="en-US" dirty="0"/>
          </a:p>
        </p:txBody>
      </p:sp>
      <p:sp>
        <p:nvSpPr>
          <p:cNvPr id="4" name="日期占位符 1"/>
          <p:cNvSpPr>
            <a:spLocks noGrp="1"/>
          </p:cNvSpPr>
          <p:nvPr>
            <p:ph type="dt" sz="half" idx="10"/>
          </p:nvPr>
        </p:nvSpPr>
        <p:spPr>
          <a:xfrm>
            <a:off x="457200" y="6356350"/>
            <a:ext cx="2133600" cy="365125"/>
          </a:xfrm>
        </p:spPr>
        <p:txBody>
          <a:bodyPr/>
          <a:lstStyle/>
          <a:p>
            <a:endParaRPr lang="zh-CN" altLang="en-US" dirty="0"/>
          </a:p>
        </p:txBody>
      </p:sp>
      <p:sp>
        <p:nvSpPr>
          <p:cNvPr id="5" name="页脚占位符 2"/>
          <p:cNvSpPr>
            <a:spLocks noGrp="1"/>
          </p:cNvSpPr>
          <p:nvPr>
            <p:ph type="ftr" sz="quarter" idx="11"/>
          </p:nvPr>
        </p:nvSpPr>
        <p:spPr>
          <a:xfrm>
            <a:off x="3124200" y="6356350"/>
            <a:ext cx="2895600" cy="365125"/>
          </a:xfrm>
        </p:spPr>
        <p:txBody>
          <a:bodyPr/>
          <a:lstStyle/>
          <a:p>
            <a:endParaRPr lang="zh-CN" altLang="en-US"/>
          </a:p>
        </p:txBody>
      </p:sp>
      <p:sp>
        <p:nvSpPr>
          <p:cNvPr id="6" name="灯片编号占位符 3"/>
          <p:cNvSpPr>
            <a:spLocks noGrp="1"/>
          </p:cNvSpPr>
          <p:nvPr>
            <p:ph type="sldNum" sz="quarter" idx="12"/>
          </p:nvPr>
        </p:nvSpPr>
        <p:spPr>
          <a:xfrm>
            <a:off x="6553200" y="6356350"/>
            <a:ext cx="2133600" cy="365125"/>
          </a:xfrm>
        </p:spPr>
        <p:txBody>
          <a:bodyPr/>
          <a:lstStyle/>
          <a:p>
            <a:fld id="{A8D36CD8-B857-472F-BA7D-A2A5DBF9E5F5}" type="slidenum">
              <a:rPr lang="zh-CN" altLang="en-US" smtClean="0"/>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smtClean="0"/>
              <a:t>按一下以編輯母片標題樣式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D36CD8-B857-472F-BA7D-A2A5DBF9E5F5}" type="slidenum">
              <a:rPr lang="zh-CN" altLang="en-US" smtClean="0"/>
              <a:pPr/>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dirty="0"/>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D36CD8-B857-472F-BA7D-A2A5DBF9E5F5}" type="slidenum">
              <a:rPr lang="zh-CN" altLang="en-US" smtClean="0"/>
              <a:pPr/>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D36CD8-B857-472F-BA7D-A2A5DBF9E5F5}"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dirty="0" smtClean="0"/>
              <a:t>按一下圖示以新增圖片</a:t>
            </a:r>
            <a:endParaRPr lang="zh-CN" altLang="en-US" dirty="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D36CD8-B857-472F-BA7D-A2A5DBF9E5F5}"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smtClean="0"/>
              <a:t>按一下以編輯母片標題樣式</a:t>
            </a:r>
            <a:endParaRPr lang="zh-CN" altLang="en-US"/>
          </a:p>
        </p:txBody>
      </p:sp>
      <p:sp>
        <p:nvSpPr>
          <p:cNvPr id="3" name="竖排文字占位符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D36CD8-B857-472F-BA7D-A2A5DBF9E5F5}" type="slidenum">
              <a:rPr lang="zh-CN" altLang="en-US" smtClean="0"/>
              <a:pPr/>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D36CD8-B857-472F-BA7D-A2A5DBF9E5F5}"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3" name="图片占位符 8"/>
          <p:cNvSpPr>
            <a:spLocks noGrp="1"/>
          </p:cNvSpPr>
          <p:nvPr>
            <p:ph type="pic" sz="quarter" idx="13"/>
          </p:nvPr>
        </p:nvSpPr>
        <p:spPr>
          <a:xfrm>
            <a:off x="1571604" y="571480"/>
            <a:ext cx="1714512" cy="1714513"/>
          </a:xfrm>
        </p:spPr>
        <p:txBody>
          <a:bodyPr/>
          <a:lstStyle/>
          <a:p>
            <a:r>
              <a:rPr lang="zh-TW" altLang="en-US" dirty="0" smtClean="0"/>
              <a:t>按一下圖示以新增圖片</a:t>
            </a:r>
            <a:endParaRPr lang="zh-CN" altLang="en-US" dirty="0"/>
          </a:p>
        </p:txBody>
      </p:sp>
      <p:sp>
        <p:nvSpPr>
          <p:cNvPr id="14" name="图片占位符 8"/>
          <p:cNvSpPr>
            <a:spLocks noGrp="1"/>
          </p:cNvSpPr>
          <p:nvPr>
            <p:ph type="pic" sz="quarter" idx="14"/>
          </p:nvPr>
        </p:nvSpPr>
        <p:spPr>
          <a:xfrm>
            <a:off x="1571604" y="2571744"/>
            <a:ext cx="1714512" cy="1714513"/>
          </a:xfrm>
        </p:spPr>
        <p:txBody>
          <a:bodyPr/>
          <a:lstStyle/>
          <a:p>
            <a:r>
              <a:rPr lang="zh-TW" altLang="en-US" dirty="0" smtClean="0"/>
              <a:t>按一下圖示以新增圖片</a:t>
            </a:r>
            <a:endParaRPr lang="zh-CN" altLang="en-US" dirty="0"/>
          </a:p>
        </p:txBody>
      </p:sp>
      <p:sp>
        <p:nvSpPr>
          <p:cNvPr id="15" name="图片占位符 8"/>
          <p:cNvSpPr>
            <a:spLocks noGrp="1"/>
          </p:cNvSpPr>
          <p:nvPr>
            <p:ph type="pic" sz="quarter" idx="15"/>
          </p:nvPr>
        </p:nvSpPr>
        <p:spPr>
          <a:xfrm>
            <a:off x="1571604" y="4429132"/>
            <a:ext cx="1714512" cy="1714513"/>
          </a:xfrm>
        </p:spPr>
        <p:txBody>
          <a:bodyPr/>
          <a:lstStyle/>
          <a:p>
            <a:r>
              <a:rPr lang="zh-TW" altLang="en-US" dirty="0" smtClean="0"/>
              <a:t>按一下圖示以新增圖片</a:t>
            </a:r>
            <a:endParaRPr lang="zh-CN" altLang="en-US" dirty="0"/>
          </a:p>
        </p:txBody>
      </p:sp>
      <p:sp>
        <p:nvSpPr>
          <p:cNvPr id="6" name="日期占位符 1"/>
          <p:cNvSpPr>
            <a:spLocks noGrp="1"/>
          </p:cNvSpPr>
          <p:nvPr>
            <p:ph type="dt" sz="half" idx="10"/>
          </p:nvPr>
        </p:nvSpPr>
        <p:spPr>
          <a:xfrm>
            <a:off x="457200" y="6356350"/>
            <a:ext cx="2133600" cy="365125"/>
          </a:xfrm>
        </p:spPr>
        <p:txBody>
          <a:bodyPr/>
          <a:lstStyle/>
          <a:p>
            <a:endParaRPr lang="zh-CN" altLang="en-US" dirty="0"/>
          </a:p>
        </p:txBody>
      </p:sp>
      <p:sp>
        <p:nvSpPr>
          <p:cNvPr id="7" name="页脚占位符 2"/>
          <p:cNvSpPr>
            <a:spLocks noGrp="1"/>
          </p:cNvSpPr>
          <p:nvPr>
            <p:ph type="ftr" sz="quarter" idx="11"/>
          </p:nvPr>
        </p:nvSpPr>
        <p:spPr>
          <a:xfrm>
            <a:off x="3124200" y="6356350"/>
            <a:ext cx="2895600" cy="365125"/>
          </a:xfrm>
        </p:spPr>
        <p:txBody>
          <a:bodyPr/>
          <a:lstStyle/>
          <a:p>
            <a:endParaRPr lang="zh-CN" altLang="en-US"/>
          </a:p>
        </p:txBody>
      </p:sp>
      <p:sp>
        <p:nvSpPr>
          <p:cNvPr id="8" name="灯片编号占位符 3"/>
          <p:cNvSpPr>
            <a:spLocks noGrp="1"/>
          </p:cNvSpPr>
          <p:nvPr>
            <p:ph type="sldNum" sz="quarter" idx="12"/>
          </p:nvPr>
        </p:nvSpPr>
        <p:spPr>
          <a:xfrm>
            <a:off x="6553200" y="6356350"/>
            <a:ext cx="2133600" cy="365125"/>
          </a:xfrm>
        </p:spPr>
        <p:txBody>
          <a:bodyPr/>
          <a:lstStyle/>
          <a:p>
            <a:fld id="{A8D36CD8-B857-472F-BA7D-A2A5DBF9E5F5}" type="slidenum">
              <a:rPr lang="zh-CN" altLang="en-US" smtClean="0"/>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6215074" y="142852"/>
            <a:ext cx="1214438" cy="1214438"/>
          </a:xfrm>
        </p:spPr>
        <p:txBody>
          <a:bodyPr/>
          <a:lstStyle/>
          <a:p>
            <a:r>
              <a:rPr lang="zh-TW" altLang="en-US" dirty="0" smtClean="0"/>
              <a:t>按一下圖示以新增圖片</a:t>
            </a:r>
            <a:endParaRPr lang="zh-CN" altLang="en-US" dirty="0"/>
          </a:p>
        </p:txBody>
      </p:sp>
      <p:sp>
        <p:nvSpPr>
          <p:cNvPr id="9" name="图片占位符 7"/>
          <p:cNvSpPr>
            <a:spLocks noGrp="1"/>
          </p:cNvSpPr>
          <p:nvPr>
            <p:ph type="pic" sz="quarter" idx="11"/>
          </p:nvPr>
        </p:nvSpPr>
        <p:spPr>
          <a:xfrm>
            <a:off x="7572396" y="142852"/>
            <a:ext cx="1214438" cy="1214438"/>
          </a:xfrm>
        </p:spPr>
        <p:txBody>
          <a:bodyPr/>
          <a:lstStyle/>
          <a:p>
            <a:r>
              <a:rPr lang="zh-TW" altLang="en-US" dirty="0" smtClean="0"/>
              <a:t>按一下圖示以新增圖片</a:t>
            </a:r>
            <a:endParaRPr lang="zh-CN" altLang="en-US" dirty="0"/>
          </a:p>
        </p:txBody>
      </p:sp>
      <p:sp>
        <p:nvSpPr>
          <p:cNvPr id="10" name="图片占位符 7"/>
          <p:cNvSpPr>
            <a:spLocks noGrp="1"/>
          </p:cNvSpPr>
          <p:nvPr>
            <p:ph type="pic" sz="quarter" idx="12"/>
          </p:nvPr>
        </p:nvSpPr>
        <p:spPr>
          <a:xfrm>
            <a:off x="857224" y="5429264"/>
            <a:ext cx="1214438" cy="1214438"/>
          </a:xfrm>
        </p:spPr>
        <p:txBody>
          <a:bodyPr/>
          <a:lstStyle/>
          <a:p>
            <a:r>
              <a:rPr lang="zh-TW" altLang="en-US" dirty="0" smtClean="0"/>
              <a:t>按一下圖示以新增圖片</a:t>
            </a:r>
            <a:endParaRPr lang="zh-CN" altLang="en-US" dirty="0"/>
          </a:p>
        </p:txBody>
      </p:sp>
      <p:sp>
        <p:nvSpPr>
          <p:cNvPr id="11" name="图片占位符 7"/>
          <p:cNvSpPr>
            <a:spLocks noGrp="1"/>
          </p:cNvSpPr>
          <p:nvPr>
            <p:ph type="pic" sz="quarter" idx="13"/>
          </p:nvPr>
        </p:nvSpPr>
        <p:spPr>
          <a:xfrm>
            <a:off x="2214546" y="5429264"/>
            <a:ext cx="1214438" cy="1214438"/>
          </a:xfrm>
        </p:spPr>
        <p:txBody>
          <a:bodyPr/>
          <a:lstStyle/>
          <a:p>
            <a:r>
              <a:rPr lang="zh-TW" altLang="en-US" dirty="0" smtClean="0"/>
              <a:t>按一下圖示以新增圖片</a:t>
            </a:r>
            <a:endParaRPr lang="zh-CN" altLang="en-US" dirty="0"/>
          </a:p>
        </p:txBody>
      </p:sp>
      <p:sp>
        <p:nvSpPr>
          <p:cNvPr id="12" name="图片占位符 7"/>
          <p:cNvSpPr>
            <a:spLocks noGrp="1"/>
          </p:cNvSpPr>
          <p:nvPr>
            <p:ph type="pic" sz="quarter" idx="14"/>
          </p:nvPr>
        </p:nvSpPr>
        <p:spPr>
          <a:xfrm>
            <a:off x="3571868" y="5429264"/>
            <a:ext cx="1214438" cy="1214438"/>
          </a:xfrm>
        </p:spPr>
        <p:txBody>
          <a:bodyPr/>
          <a:lstStyle/>
          <a:p>
            <a:r>
              <a:rPr lang="zh-TW" altLang="en-US" dirty="0" smtClean="0"/>
              <a:t>按一下圖示以新增圖片</a:t>
            </a:r>
            <a:endParaRPr lang="zh-CN" altLang="en-US" dirty="0"/>
          </a:p>
        </p:txBody>
      </p:sp>
      <p:sp>
        <p:nvSpPr>
          <p:cNvPr id="13" name="日期占位符 1"/>
          <p:cNvSpPr>
            <a:spLocks noGrp="1"/>
          </p:cNvSpPr>
          <p:nvPr>
            <p:ph type="dt" sz="half" idx="15"/>
          </p:nvPr>
        </p:nvSpPr>
        <p:spPr>
          <a:xfrm>
            <a:off x="457200" y="6356350"/>
            <a:ext cx="2133600" cy="365125"/>
          </a:xfrm>
        </p:spPr>
        <p:txBody>
          <a:bodyPr/>
          <a:lstStyle/>
          <a:p>
            <a:endParaRPr lang="zh-CN" altLang="en-US" dirty="0"/>
          </a:p>
        </p:txBody>
      </p:sp>
      <p:sp>
        <p:nvSpPr>
          <p:cNvPr id="14" name="页脚占位符 2"/>
          <p:cNvSpPr>
            <a:spLocks noGrp="1"/>
          </p:cNvSpPr>
          <p:nvPr>
            <p:ph type="ftr" sz="quarter" idx="16"/>
          </p:nvPr>
        </p:nvSpPr>
        <p:spPr>
          <a:xfrm>
            <a:off x="3124200" y="6356350"/>
            <a:ext cx="2895600" cy="365125"/>
          </a:xfrm>
        </p:spPr>
        <p:txBody>
          <a:bodyPr/>
          <a:lstStyle/>
          <a:p>
            <a:endParaRPr lang="zh-CN" altLang="en-US"/>
          </a:p>
        </p:txBody>
      </p:sp>
      <p:sp>
        <p:nvSpPr>
          <p:cNvPr id="15" name="灯片编号占位符 3"/>
          <p:cNvSpPr>
            <a:spLocks noGrp="1"/>
          </p:cNvSpPr>
          <p:nvPr>
            <p:ph type="sldNum" sz="quarter" idx="17"/>
          </p:nvPr>
        </p:nvSpPr>
        <p:spPr>
          <a:xfrm>
            <a:off x="6553200" y="6356350"/>
            <a:ext cx="2133600" cy="365125"/>
          </a:xfrm>
        </p:spPr>
        <p:txBody>
          <a:bodyPr/>
          <a:lstStyle/>
          <a:p>
            <a:fld id="{A8D36CD8-B857-472F-BA7D-A2A5DBF9E5F5}"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357158" y="1000108"/>
            <a:ext cx="4500566" cy="4500566"/>
          </a:xfrm>
        </p:spPr>
        <p:txBody>
          <a:bodyPr/>
          <a:lstStyle/>
          <a:p>
            <a:r>
              <a:rPr lang="zh-TW" altLang="en-US" dirty="0" smtClean="0"/>
              <a:t>按一下圖示以新增圖片</a:t>
            </a:r>
            <a:endParaRPr lang="zh-CN" altLang="en-US" dirty="0"/>
          </a:p>
        </p:txBody>
      </p:sp>
      <p:sp>
        <p:nvSpPr>
          <p:cNvPr id="9" name="图片占位符 7"/>
          <p:cNvSpPr>
            <a:spLocks noGrp="1"/>
          </p:cNvSpPr>
          <p:nvPr>
            <p:ph type="pic" sz="quarter" idx="11"/>
          </p:nvPr>
        </p:nvSpPr>
        <p:spPr>
          <a:xfrm>
            <a:off x="4214810" y="1428736"/>
            <a:ext cx="2347906" cy="2347906"/>
          </a:xfrm>
        </p:spPr>
        <p:txBody>
          <a:bodyPr/>
          <a:lstStyle/>
          <a:p>
            <a:r>
              <a:rPr lang="zh-TW" altLang="en-US" dirty="0" smtClean="0"/>
              <a:t>按一下圖示以新增圖片</a:t>
            </a:r>
            <a:endParaRPr lang="zh-CN" altLang="en-US" dirty="0"/>
          </a:p>
        </p:txBody>
      </p:sp>
      <p:sp>
        <p:nvSpPr>
          <p:cNvPr id="10" name="图片占位符 7"/>
          <p:cNvSpPr>
            <a:spLocks noGrp="1"/>
          </p:cNvSpPr>
          <p:nvPr>
            <p:ph type="pic" sz="quarter" idx="12"/>
          </p:nvPr>
        </p:nvSpPr>
        <p:spPr>
          <a:xfrm>
            <a:off x="4214810" y="3929066"/>
            <a:ext cx="1571636" cy="1571636"/>
          </a:xfrm>
        </p:spPr>
        <p:txBody>
          <a:bodyPr/>
          <a:lstStyle/>
          <a:p>
            <a:r>
              <a:rPr lang="zh-TW" altLang="en-US" dirty="0" smtClean="0"/>
              <a:t>按一下圖示以新增圖片</a:t>
            </a:r>
            <a:endParaRPr lang="zh-CN" altLang="en-US" dirty="0"/>
          </a:p>
        </p:txBody>
      </p:sp>
      <p:sp>
        <p:nvSpPr>
          <p:cNvPr id="6" name="日期占位符 1"/>
          <p:cNvSpPr>
            <a:spLocks noGrp="1"/>
          </p:cNvSpPr>
          <p:nvPr>
            <p:ph type="dt" sz="half" idx="13"/>
          </p:nvPr>
        </p:nvSpPr>
        <p:spPr>
          <a:xfrm>
            <a:off x="457200" y="6356350"/>
            <a:ext cx="2133600" cy="365125"/>
          </a:xfrm>
        </p:spPr>
        <p:txBody>
          <a:bodyPr/>
          <a:lstStyle/>
          <a:p>
            <a:endParaRPr lang="zh-CN" altLang="en-US" dirty="0"/>
          </a:p>
        </p:txBody>
      </p:sp>
      <p:sp>
        <p:nvSpPr>
          <p:cNvPr id="7" name="页脚占位符 2"/>
          <p:cNvSpPr>
            <a:spLocks noGrp="1"/>
          </p:cNvSpPr>
          <p:nvPr>
            <p:ph type="ftr" sz="quarter" idx="14"/>
          </p:nvPr>
        </p:nvSpPr>
        <p:spPr>
          <a:xfrm>
            <a:off x="3124200" y="6356350"/>
            <a:ext cx="2895600" cy="365125"/>
          </a:xfrm>
        </p:spPr>
        <p:txBody>
          <a:bodyPr/>
          <a:lstStyle/>
          <a:p>
            <a:endParaRPr lang="zh-CN" altLang="en-US"/>
          </a:p>
        </p:txBody>
      </p:sp>
      <p:sp>
        <p:nvSpPr>
          <p:cNvPr id="11" name="灯片编号占位符 3"/>
          <p:cNvSpPr>
            <a:spLocks noGrp="1"/>
          </p:cNvSpPr>
          <p:nvPr>
            <p:ph type="sldNum" sz="quarter" idx="15"/>
          </p:nvPr>
        </p:nvSpPr>
        <p:spPr>
          <a:xfrm>
            <a:off x="6553200" y="6356350"/>
            <a:ext cx="2133600" cy="365125"/>
          </a:xfrm>
        </p:spPr>
        <p:txBody>
          <a:bodyPr/>
          <a:lstStyle/>
          <a:p>
            <a:fld id="{A8D36CD8-B857-472F-BA7D-A2A5DBF9E5F5}"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1"/>
          </p:nvPr>
        </p:nvSpPr>
        <p:spPr>
          <a:xfrm>
            <a:off x="1142976" y="857232"/>
            <a:ext cx="1500187" cy="1143000"/>
          </a:xfrm>
        </p:spPr>
        <p:txBody>
          <a:bodyPr/>
          <a:lstStyle/>
          <a:p>
            <a:r>
              <a:rPr lang="zh-TW" altLang="en-US" dirty="0" smtClean="0"/>
              <a:t>按一下圖示以新增圖片</a:t>
            </a:r>
            <a:endParaRPr lang="zh-CN" altLang="en-US" dirty="0"/>
          </a:p>
        </p:txBody>
      </p:sp>
      <p:sp>
        <p:nvSpPr>
          <p:cNvPr id="11" name="图片占位符 9"/>
          <p:cNvSpPr>
            <a:spLocks noGrp="1"/>
          </p:cNvSpPr>
          <p:nvPr>
            <p:ph type="pic" sz="quarter" idx="12"/>
          </p:nvPr>
        </p:nvSpPr>
        <p:spPr>
          <a:xfrm>
            <a:off x="1214425" y="4572016"/>
            <a:ext cx="1500187" cy="1143000"/>
          </a:xfrm>
        </p:spPr>
        <p:txBody>
          <a:bodyPr/>
          <a:lstStyle/>
          <a:p>
            <a:r>
              <a:rPr lang="zh-TW" altLang="en-US" dirty="0" smtClean="0"/>
              <a:t>按一下圖示以新增圖片</a:t>
            </a:r>
            <a:endParaRPr lang="zh-CN" altLang="en-US" dirty="0"/>
          </a:p>
        </p:txBody>
      </p:sp>
      <p:sp>
        <p:nvSpPr>
          <p:cNvPr id="12" name="图片占位符 9"/>
          <p:cNvSpPr>
            <a:spLocks noGrp="1"/>
          </p:cNvSpPr>
          <p:nvPr>
            <p:ph type="pic" sz="quarter" idx="13"/>
          </p:nvPr>
        </p:nvSpPr>
        <p:spPr>
          <a:xfrm>
            <a:off x="6500826" y="857232"/>
            <a:ext cx="1500187" cy="1143000"/>
          </a:xfrm>
        </p:spPr>
        <p:txBody>
          <a:bodyPr/>
          <a:lstStyle/>
          <a:p>
            <a:r>
              <a:rPr lang="zh-TW" altLang="en-US" dirty="0" smtClean="0"/>
              <a:t>按一下圖示以新增圖片</a:t>
            </a:r>
            <a:endParaRPr lang="zh-CN" altLang="en-US" dirty="0"/>
          </a:p>
        </p:txBody>
      </p:sp>
      <p:sp>
        <p:nvSpPr>
          <p:cNvPr id="13" name="图片占位符 9"/>
          <p:cNvSpPr>
            <a:spLocks noGrp="1"/>
          </p:cNvSpPr>
          <p:nvPr>
            <p:ph type="pic" sz="quarter" idx="14"/>
          </p:nvPr>
        </p:nvSpPr>
        <p:spPr>
          <a:xfrm>
            <a:off x="6572275" y="4572016"/>
            <a:ext cx="1500187" cy="1143000"/>
          </a:xfrm>
        </p:spPr>
        <p:txBody>
          <a:bodyPr/>
          <a:lstStyle/>
          <a:p>
            <a:r>
              <a:rPr lang="zh-TW" altLang="en-US" dirty="0" smtClean="0"/>
              <a:t>按一下圖示以新增圖片</a:t>
            </a:r>
            <a:endParaRPr lang="zh-CN" altLang="en-US" dirty="0"/>
          </a:p>
        </p:txBody>
      </p:sp>
      <p:sp>
        <p:nvSpPr>
          <p:cNvPr id="8" name="图片占位符 7"/>
          <p:cNvSpPr>
            <a:spLocks noGrp="1"/>
          </p:cNvSpPr>
          <p:nvPr>
            <p:ph type="pic" sz="quarter" idx="10"/>
          </p:nvPr>
        </p:nvSpPr>
        <p:spPr>
          <a:xfrm>
            <a:off x="2143108" y="1500174"/>
            <a:ext cx="4857784" cy="3659975"/>
          </a:xfrm>
        </p:spPr>
        <p:txBody>
          <a:bodyPr/>
          <a:lstStyle/>
          <a:p>
            <a:r>
              <a:rPr lang="zh-TW" altLang="en-US" dirty="0" smtClean="0"/>
              <a:t>按一下圖示以新增圖片</a:t>
            </a:r>
            <a:endParaRPr lang="zh-CN" altLang="en-US" dirty="0"/>
          </a:p>
        </p:txBody>
      </p:sp>
      <p:sp>
        <p:nvSpPr>
          <p:cNvPr id="9" name="日期占位符 1"/>
          <p:cNvSpPr>
            <a:spLocks noGrp="1"/>
          </p:cNvSpPr>
          <p:nvPr>
            <p:ph type="dt" sz="half" idx="15"/>
          </p:nvPr>
        </p:nvSpPr>
        <p:spPr>
          <a:xfrm>
            <a:off x="457200" y="6356350"/>
            <a:ext cx="2133600" cy="365125"/>
          </a:xfrm>
        </p:spPr>
        <p:txBody>
          <a:bodyPr/>
          <a:lstStyle/>
          <a:p>
            <a:endParaRPr lang="zh-CN" altLang="en-US" dirty="0"/>
          </a:p>
        </p:txBody>
      </p:sp>
      <p:sp>
        <p:nvSpPr>
          <p:cNvPr id="14" name="页脚占位符 2"/>
          <p:cNvSpPr>
            <a:spLocks noGrp="1"/>
          </p:cNvSpPr>
          <p:nvPr>
            <p:ph type="ftr" sz="quarter" idx="16"/>
          </p:nvPr>
        </p:nvSpPr>
        <p:spPr>
          <a:xfrm>
            <a:off x="3124200" y="6356350"/>
            <a:ext cx="2895600" cy="365125"/>
          </a:xfrm>
        </p:spPr>
        <p:txBody>
          <a:bodyPr/>
          <a:lstStyle/>
          <a:p>
            <a:endParaRPr lang="zh-CN" altLang="en-US"/>
          </a:p>
        </p:txBody>
      </p:sp>
      <p:sp>
        <p:nvSpPr>
          <p:cNvPr id="15" name="灯片编号占位符 3"/>
          <p:cNvSpPr>
            <a:spLocks noGrp="1"/>
          </p:cNvSpPr>
          <p:nvPr>
            <p:ph type="sldNum" sz="quarter" idx="17"/>
          </p:nvPr>
        </p:nvSpPr>
        <p:spPr>
          <a:xfrm>
            <a:off x="6553200" y="6356350"/>
            <a:ext cx="2133600" cy="365125"/>
          </a:xfrm>
        </p:spPr>
        <p:txBody>
          <a:bodyPr/>
          <a:lstStyle/>
          <a:p>
            <a:fld id="{A8D36CD8-B857-472F-BA7D-A2A5DBF9E5F5}" type="slidenum">
              <a:rPr lang="zh-CN" altLang="en-US" smtClean="0"/>
              <a:pPr/>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42937" y="785795"/>
            <a:ext cx="2500330" cy="2500330"/>
          </a:xfrm>
        </p:spPr>
        <p:txBody>
          <a:bodyPr/>
          <a:lstStyle/>
          <a:p>
            <a:r>
              <a:rPr lang="zh-TW" altLang="en-US" dirty="0" smtClean="0"/>
              <a:t>按一下圖示以新增圖片</a:t>
            </a:r>
            <a:endParaRPr lang="zh-CN" altLang="en-US" dirty="0"/>
          </a:p>
        </p:txBody>
      </p:sp>
      <p:sp>
        <p:nvSpPr>
          <p:cNvPr id="13" name="图片占位符 11"/>
          <p:cNvSpPr>
            <a:spLocks noGrp="1"/>
          </p:cNvSpPr>
          <p:nvPr>
            <p:ph type="pic" sz="quarter" idx="11"/>
          </p:nvPr>
        </p:nvSpPr>
        <p:spPr>
          <a:xfrm>
            <a:off x="3357554" y="785776"/>
            <a:ext cx="2500330" cy="2500330"/>
          </a:xfrm>
        </p:spPr>
        <p:txBody>
          <a:bodyPr/>
          <a:lstStyle/>
          <a:p>
            <a:r>
              <a:rPr lang="zh-TW" altLang="en-US" dirty="0" smtClean="0"/>
              <a:t>按一下圖示以新增圖片</a:t>
            </a:r>
            <a:endParaRPr lang="zh-CN" altLang="en-US" dirty="0"/>
          </a:p>
        </p:txBody>
      </p:sp>
      <p:sp>
        <p:nvSpPr>
          <p:cNvPr id="14" name="图片占位符 11"/>
          <p:cNvSpPr>
            <a:spLocks noGrp="1"/>
          </p:cNvSpPr>
          <p:nvPr>
            <p:ph type="pic" sz="quarter" idx="12"/>
          </p:nvPr>
        </p:nvSpPr>
        <p:spPr>
          <a:xfrm>
            <a:off x="6072198" y="785776"/>
            <a:ext cx="2500330" cy="2500330"/>
          </a:xfrm>
        </p:spPr>
        <p:txBody>
          <a:bodyPr/>
          <a:lstStyle/>
          <a:p>
            <a:r>
              <a:rPr lang="zh-TW" altLang="en-US" dirty="0" smtClean="0"/>
              <a:t>按一下圖示以新增圖片</a:t>
            </a:r>
            <a:endParaRPr lang="zh-CN" altLang="en-US" dirty="0"/>
          </a:p>
        </p:txBody>
      </p:sp>
      <p:sp>
        <p:nvSpPr>
          <p:cNvPr id="15" name="图片占位符 11"/>
          <p:cNvSpPr>
            <a:spLocks noGrp="1"/>
          </p:cNvSpPr>
          <p:nvPr>
            <p:ph type="pic" sz="quarter" idx="13"/>
          </p:nvPr>
        </p:nvSpPr>
        <p:spPr>
          <a:xfrm>
            <a:off x="642937" y="3500439"/>
            <a:ext cx="2500330" cy="2500330"/>
          </a:xfrm>
        </p:spPr>
        <p:txBody>
          <a:bodyPr/>
          <a:lstStyle/>
          <a:p>
            <a:r>
              <a:rPr lang="zh-TW" altLang="en-US" dirty="0" smtClean="0"/>
              <a:t>按一下圖示以新增圖片</a:t>
            </a:r>
            <a:endParaRPr lang="zh-CN" altLang="en-US" dirty="0"/>
          </a:p>
        </p:txBody>
      </p:sp>
      <p:sp>
        <p:nvSpPr>
          <p:cNvPr id="16" name="图片占位符 11"/>
          <p:cNvSpPr>
            <a:spLocks noGrp="1"/>
          </p:cNvSpPr>
          <p:nvPr>
            <p:ph type="pic" sz="quarter" idx="14"/>
          </p:nvPr>
        </p:nvSpPr>
        <p:spPr>
          <a:xfrm>
            <a:off x="3357554" y="3500439"/>
            <a:ext cx="2500330" cy="2500330"/>
          </a:xfrm>
        </p:spPr>
        <p:txBody>
          <a:bodyPr/>
          <a:lstStyle/>
          <a:p>
            <a:r>
              <a:rPr lang="zh-TW" altLang="en-US" dirty="0" smtClean="0"/>
              <a:t>按一下圖示以新增圖片</a:t>
            </a:r>
            <a:endParaRPr lang="zh-CN" altLang="en-US" dirty="0"/>
          </a:p>
        </p:txBody>
      </p:sp>
      <p:sp>
        <p:nvSpPr>
          <p:cNvPr id="17" name="图片占位符 11"/>
          <p:cNvSpPr>
            <a:spLocks noGrp="1"/>
          </p:cNvSpPr>
          <p:nvPr>
            <p:ph type="pic" sz="quarter" idx="15"/>
          </p:nvPr>
        </p:nvSpPr>
        <p:spPr>
          <a:xfrm>
            <a:off x="6072198" y="3500439"/>
            <a:ext cx="2500330" cy="2500330"/>
          </a:xfrm>
        </p:spPr>
        <p:txBody>
          <a:bodyPr/>
          <a:lstStyle/>
          <a:p>
            <a:r>
              <a:rPr lang="zh-TW" altLang="en-US" dirty="0" smtClean="0"/>
              <a:t>按一下圖示以新增圖片</a:t>
            </a:r>
            <a:endParaRPr lang="zh-CN" altLang="en-US" dirty="0"/>
          </a:p>
        </p:txBody>
      </p:sp>
      <p:sp>
        <p:nvSpPr>
          <p:cNvPr id="9" name="日期占位符 1"/>
          <p:cNvSpPr>
            <a:spLocks noGrp="1"/>
          </p:cNvSpPr>
          <p:nvPr>
            <p:ph type="dt" sz="half" idx="16"/>
          </p:nvPr>
        </p:nvSpPr>
        <p:spPr>
          <a:xfrm>
            <a:off x="457200" y="6356350"/>
            <a:ext cx="2133600" cy="365125"/>
          </a:xfrm>
        </p:spPr>
        <p:txBody>
          <a:bodyPr/>
          <a:lstStyle/>
          <a:p>
            <a:endParaRPr lang="zh-CN" altLang="en-US" dirty="0"/>
          </a:p>
        </p:txBody>
      </p:sp>
      <p:sp>
        <p:nvSpPr>
          <p:cNvPr id="10" name="页脚占位符 2"/>
          <p:cNvSpPr>
            <a:spLocks noGrp="1"/>
          </p:cNvSpPr>
          <p:nvPr>
            <p:ph type="ftr" sz="quarter" idx="17"/>
          </p:nvPr>
        </p:nvSpPr>
        <p:spPr>
          <a:xfrm>
            <a:off x="3124200" y="6356350"/>
            <a:ext cx="2895600" cy="365125"/>
          </a:xfrm>
        </p:spPr>
        <p:txBody>
          <a:bodyPr/>
          <a:lstStyle/>
          <a:p>
            <a:endParaRPr lang="zh-CN" altLang="en-US"/>
          </a:p>
        </p:txBody>
      </p:sp>
      <p:sp>
        <p:nvSpPr>
          <p:cNvPr id="11" name="灯片编号占位符 3"/>
          <p:cNvSpPr>
            <a:spLocks noGrp="1"/>
          </p:cNvSpPr>
          <p:nvPr>
            <p:ph type="sldNum" sz="quarter" idx="18"/>
          </p:nvPr>
        </p:nvSpPr>
        <p:spPr>
          <a:xfrm>
            <a:off x="6553200" y="6356350"/>
            <a:ext cx="2133600" cy="365125"/>
          </a:xfrm>
        </p:spPr>
        <p:txBody>
          <a:bodyPr/>
          <a:lstStyle/>
          <a:p>
            <a:fld id="{A8D36CD8-B857-472F-BA7D-A2A5DBF9E5F5}" type="slidenum">
              <a:rPr lang="zh-CN" altLang="en-US" smtClean="0"/>
              <a:pPr/>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D36CD8-B857-472F-BA7D-A2A5DBF9E5F5}" type="slidenum">
              <a:rPr lang="zh-CN" altLang="en-US" smtClean="0"/>
              <a:pPr/>
              <a:t>‹#›</a:t>
            </a:fld>
            <a:endParaRPr lang="zh-CN" altLang="en-US" dirty="0"/>
          </a:p>
        </p:txBody>
      </p:sp>
      <p:pic>
        <p:nvPicPr>
          <p:cNvPr id="7" name="图片 6" descr="广告.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462"/>
            <a:ext cx="9144000" cy="7022592"/>
          </a:xfrm>
          <a:prstGeom prst="rect">
            <a:avLst/>
          </a:prstGeom>
        </p:spPr>
      </p:pic>
      <p:sp>
        <p:nvSpPr>
          <p:cNvPr id="8" name="灯片编号占位符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D36CD8-B857-472F-BA7D-A2A5DBF9E5F5}" type="slidenum">
              <a:rPr lang="zh-CN" altLang="en-US" smtClean="0"/>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smtClean="0"/>
              <a:t>按一下以編輯母片標題樣式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D36CD8-B857-472F-BA7D-A2A5DBF9E5F5}" type="slidenum">
              <a:rPr lang="zh-CN" altLang="en-US" smtClean="0"/>
              <a:pPr/>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TW" altLang="en-US" smtClean="0"/>
              <a:t>按一下以編輯母片標題樣式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D36CD8-B857-472F-BA7D-A2A5DBF9E5F5}" type="slidenum">
              <a:rPr lang="zh-CN" altLang="en-US" smtClean="0"/>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171"/>
            <a:ext cx="9144000" cy="6857657"/>
          </a:xfrm>
          <a:prstGeom prst="rect">
            <a:avLst/>
          </a:prstGeom>
        </p:spPr>
      </p:pic>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zh-CN" dirty="0" smtClean="0"/>
          </a:p>
          <a:p>
            <a:pPr lvl="4"/>
            <a:r>
              <a:rPr lang="en-US" altLang="zh-CN" dirty="0" smtClean="0"/>
              <a:t>Summer </a:t>
            </a:r>
          </a:p>
          <a:p>
            <a:pPr lvl="4"/>
            <a:r>
              <a:rPr lang="en-US" altLang="zh-CN" dirty="0" smtClean="0"/>
              <a:t>ASKJLKERUOIRUC/</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36CD8-B857-472F-BA7D-A2A5DBF9E5F5}"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華康儷粗圓(P)" pitchFamily="34" charset="-120"/>
          <a:ea typeface="華康儷粗圓(P)"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華康儷粗圓(P)" pitchFamily="34" charset="-120"/>
          <a:ea typeface="華康儷粗圓(P)"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華康儷粗圓(P)" pitchFamily="34" charset="-120"/>
          <a:ea typeface="華康儷粗圓(P)"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華康儷粗圓(P)" pitchFamily="34" charset="-120"/>
          <a:ea typeface="華康儷粗圓(P)" pitchFamily="34" charset="-120"/>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華康儷粗圓(P)" pitchFamily="34" charset="-120"/>
          <a:ea typeface="華康儷粗圓(P)"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endParaRPr lang="zh-TW" altLang="en-US" dirty="0"/>
          </a:p>
        </p:txBody>
      </p:sp>
      <p:pic>
        <p:nvPicPr>
          <p:cNvPr id="19" name="圖片 1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2" y="0"/>
            <a:ext cx="9144000" cy="6957392"/>
          </a:xfrm>
          <a:prstGeom prst="rect">
            <a:avLst/>
          </a:prstGeom>
        </p:spPr>
      </p:pic>
      <p:sp>
        <p:nvSpPr>
          <p:cNvPr id="20" name="矩形 19"/>
          <p:cNvSpPr/>
          <p:nvPr/>
        </p:nvSpPr>
        <p:spPr>
          <a:xfrm>
            <a:off x="1762" y="1750504"/>
            <a:ext cx="9144000" cy="1872208"/>
          </a:xfrm>
          <a:prstGeom prst="rect">
            <a:avLst/>
          </a:prstGeom>
          <a:solidFill>
            <a:schemeClr val="bg1">
              <a:alpha val="7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TextBox 5"/>
          <p:cNvSpPr txBox="1"/>
          <p:nvPr/>
        </p:nvSpPr>
        <p:spPr>
          <a:xfrm>
            <a:off x="1189385" y="1894520"/>
            <a:ext cx="7178803" cy="2492990"/>
          </a:xfrm>
          <a:prstGeom prst="rect">
            <a:avLst/>
          </a:prstGeom>
          <a:noFill/>
        </p:spPr>
        <p:txBody>
          <a:bodyPr wrap="square" rtlCol="0">
            <a:spAutoFit/>
          </a:bodyPr>
          <a:lstStyle/>
          <a:p>
            <a:pPr algn="ctr"/>
            <a:r>
              <a:rPr lang="en-US" altLang="zh-TW" sz="4800" b="1" dirty="0" smtClean="0">
                <a:solidFill>
                  <a:srgbClr val="F66422"/>
                </a:solidFill>
                <a:latin typeface="標楷體" panose="03000509000000000000" pitchFamily="65" charset="-120"/>
                <a:ea typeface="標楷體" panose="03000509000000000000" pitchFamily="65" charset="-120"/>
                <a:cs typeface="Levenim MT" pitchFamily="2" charset="-79"/>
              </a:rPr>
              <a:t>GMETER</a:t>
            </a:r>
            <a:r>
              <a:rPr lang="zh-TW" altLang="en-US" sz="4800" b="1" dirty="0" smtClean="0">
                <a:solidFill>
                  <a:srgbClr val="F66422"/>
                </a:solidFill>
                <a:latin typeface="標楷體" panose="03000509000000000000" pitchFamily="65" charset="-120"/>
                <a:ea typeface="標楷體" panose="03000509000000000000" pitchFamily="65" charset="-120"/>
                <a:cs typeface="Levenim MT" pitchFamily="2" charset="-79"/>
              </a:rPr>
              <a:t> 瓦斯表</a:t>
            </a:r>
            <a:endParaRPr lang="en-US" altLang="zh-TW" sz="4800" b="1" dirty="0" smtClean="0">
              <a:solidFill>
                <a:srgbClr val="F66422"/>
              </a:solidFill>
              <a:latin typeface="標楷體" panose="03000509000000000000" pitchFamily="65" charset="-120"/>
              <a:ea typeface="標楷體" panose="03000509000000000000" pitchFamily="65" charset="-120"/>
              <a:cs typeface="Levenim MT" pitchFamily="2" charset="-79"/>
            </a:endParaRPr>
          </a:p>
          <a:p>
            <a:pPr algn="ctr"/>
            <a:r>
              <a:rPr lang="zh-TW" altLang="en-US" sz="4800" b="1" dirty="0" smtClean="0">
                <a:solidFill>
                  <a:srgbClr val="F66422"/>
                </a:solidFill>
                <a:latin typeface="標楷體" panose="03000509000000000000" pitchFamily="65" charset="-120"/>
                <a:ea typeface="標楷體" panose="03000509000000000000" pitchFamily="65" charset="-120"/>
                <a:cs typeface="Levenim MT" pitchFamily="2" charset="-79"/>
              </a:rPr>
              <a:t>無線自動</a:t>
            </a:r>
            <a:r>
              <a:rPr lang="zh-TW" altLang="en-US" sz="4800" b="1" dirty="0">
                <a:solidFill>
                  <a:srgbClr val="F66422"/>
                </a:solidFill>
                <a:latin typeface="標楷體" panose="03000509000000000000" pitchFamily="65" charset="-120"/>
                <a:ea typeface="標楷體" panose="03000509000000000000" pitchFamily="65" charset="-120"/>
                <a:cs typeface="Levenim MT" pitchFamily="2" charset="-79"/>
              </a:rPr>
              <a:t>讀表系統</a:t>
            </a:r>
            <a:endParaRPr lang="en-US" altLang="zh-CN" sz="4800" b="1" dirty="0" smtClean="0">
              <a:solidFill>
                <a:srgbClr val="F66422"/>
              </a:solidFill>
              <a:latin typeface="標楷體" panose="03000509000000000000" pitchFamily="65" charset="-120"/>
              <a:ea typeface="標楷體" panose="03000509000000000000" pitchFamily="65" charset="-120"/>
              <a:cs typeface="Levenim MT" pitchFamily="2" charset="-79"/>
            </a:endParaRPr>
          </a:p>
          <a:p>
            <a:r>
              <a:rPr lang="en-US" altLang="zh-CN" sz="6000" b="1" dirty="0" smtClean="0">
                <a:solidFill>
                  <a:srgbClr val="F66422"/>
                </a:solidFill>
                <a:latin typeface="Levenim MT" pitchFamily="2" charset="-79"/>
                <a:cs typeface="Levenim MT" pitchFamily="2" charset="-79"/>
              </a:rPr>
              <a:t>        </a:t>
            </a:r>
            <a:endParaRPr lang="zh-CN" altLang="en-US" sz="6000" b="1" dirty="0">
              <a:solidFill>
                <a:srgbClr val="F66422"/>
              </a:solidFill>
              <a:latin typeface="Levenim MT" pitchFamily="2" charset="-79"/>
              <a:cs typeface="Levenim MT" pitchFamily="2" charset="-79"/>
            </a:endParaRPr>
          </a:p>
        </p:txBody>
      </p:sp>
      <p:pic>
        <p:nvPicPr>
          <p:cNvPr id="23" name="Picture 3" descr="C:\Users\artist\Desktop\logo\logo 透明背景.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5965" y="5832654"/>
            <a:ext cx="747004" cy="665300"/>
          </a:xfrm>
          <a:prstGeom prst="rect">
            <a:avLst/>
          </a:prstGeom>
          <a:noFill/>
          <a:extLst>
            <a:ext uri="{909E8E84-426E-40DD-AFC4-6F175D3DCCD1}">
              <a14:hiddenFill xmlns:a14="http://schemas.microsoft.com/office/drawing/2010/main">
                <a:solidFill>
                  <a:srgbClr val="FFFFFF"/>
                </a:solidFill>
              </a14:hiddenFill>
            </a:ext>
          </a:extLst>
        </p:spPr>
      </p:pic>
      <p:sp>
        <p:nvSpPr>
          <p:cNvPr id="24" name="投影片編號版面配置區 1"/>
          <p:cNvSpPr txBox="1">
            <a:spLocks/>
          </p:cNvSpPr>
          <p:nvPr/>
        </p:nvSpPr>
        <p:spPr>
          <a:xfrm>
            <a:off x="6554962" y="6356350"/>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D36CD8-B857-472F-BA7D-A2A5DBF9E5F5}" type="slidenum">
              <a:rPr lang="zh-CN" altLang="en-US" smtClean="0"/>
              <a:pPr/>
              <a:t>1</a:t>
            </a:fld>
            <a:endParaRPr lang="zh-CN" altLang="en-US" dirty="0"/>
          </a:p>
        </p:txBody>
      </p:sp>
    </p:spTree>
    <p:extLst>
      <p:ext uri="{BB962C8B-B14F-4D97-AF65-F5344CB8AC3E}">
        <p14:creationId xmlns:p14="http://schemas.microsoft.com/office/powerpoint/2010/main" val="3214832867"/>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xEl>
                                              <p:pRg st="1" end="1"/>
                                            </p:txEl>
                                          </p:spTgt>
                                        </p:tgtEl>
                                        <p:attrNameLst>
                                          <p:attrName>style.visibility</p:attrName>
                                        </p:attrNameLst>
                                      </p:cBhvr>
                                      <p:to>
                                        <p:strVal val="visible"/>
                                      </p:to>
                                    </p:set>
                                    <p:animEffect transition="in" filter="blinds(horizontal)">
                                      <p:cBhvr>
                                        <p:cTn id="10" dur="500"/>
                                        <p:tgtEl>
                                          <p:spTgt spid="21">
                                            <p:txEl>
                                              <p:pRg st="1" end="1"/>
                                            </p:txEl>
                                          </p:spTgt>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21">
                                            <p:txEl>
                                              <p:pRg st="2" end="2"/>
                                            </p:txEl>
                                          </p:spTgt>
                                        </p:tgtEl>
                                        <p:attrNameLst>
                                          <p:attrName>style.visibility</p:attrName>
                                        </p:attrNameLst>
                                      </p:cBhvr>
                                      <p:to>
                                        <p:strVal val="visible"/>
                                      </p:to>
                                    </p:set>
                                    <p:animEffect transition="in" filter="blinds(horizontal)">
                                      <p:cBhvr>
                                        <p:cTn id="14"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36"/>
          <p:cNvSpPr/>
          <p:nvPr/>
        </p:nvSpPr>
        <p:spPr>
          <a:xfrm>
            <a:off x="349362" y="1628800"/>
            <a:ext cx="1285884" cy="128588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latin typeface="Arial Unicode MS" pitchFamily="34" charset="-122"/>
                <a:ea typeface="Arial Unicode MS" pitchFamily="34" charset="-122"/>
                <a:cs typeface="Arial Unicode MS" pitchFamily="34" charset="-122"/>
              </a:rPr>
              <a:t>1</a:t>
            </a:r>
            <a:endParaRPr lang="zh-CN" altLang="en-US" sz="4800" b="1" dirty="0">
              <a:latin typeface="Arial Unicode MS" pitchFamily="34" charset="-122"/>
              <a:ea typeface="Arial Unicode MS" pitchFamily="34" charset="-122"/>
              <a:cs typeface="Arial Unicode MS" pitchFamily="34" charset="-122"/>
            </a:endParaRPr>
          </a:p>
        </p:txBody>
      </p:sp>
      <p:sp>
        <p:nvSpPr>
          <p:cNvPr id="3" name="对角圆角矩形 30"/>
          <p:cNvSpPr/>
          <p:nvPr/>
        </p:nvSpPr>
        <p:spPr>
          <a:xfrm>
            <a:off x="1242111" y="1474492"/>
            <a:ext cx="7715304" cy="1594501"/>
          </a:xfrm>
          <a:prstGeom prst="round2Diag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dirty="0" smtClean="0"/>
          </a:p>
        </p:txBody>
      </p:sp>
      <p:sp>
        <p:nvSpPr>
          <p:cNvPr id="4" name="椭圆 38"/>
          <p:cNvSpPr/>
          <p:nvPr/>
        </p:nvSpPr>
        <p:spPr>
          <a:xfrm>
            <a:off x="349362" y="5390357"/>
            <a:ext cx="1285884" cy="128588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latin typeface="Arial Unicode MS" pitchFamily="34" charset="-122"/>
                <a:ea typeface="Arial Unicode MS" pitchFamily="34" charset="-122"/>
                <a:cs typeface="Arial Unicode MS" pitchFamily="34" charset="-122"/>
              </a:rPr>
              <a:t>3</a:t>
            </a:r>
            <a:endParaRPr lang="zh-CN" altLang="en-US" sz="4800" b="1" dirty="0">
              <a:latin typeface="Arial Unicode MS" pitchFamily="34" charset="-122"/>
              <a:ea typeface="Arial Unicode MS" pitchFamily="34" charset="-122"/>
              <a:cs typeface="Arial Unicode MS" pitchFamily="34" charset="-122"/>
            </a:endParaRPr>
          </a:p>
        </p:txBody>
      </p:sp>
      <p:sp>
        <p:nvSpPr>
          <p:cNvPr id="5" name="对角圆角矩形 30"/>
          <p:cNvSpPr/>
          <p:nvPr/>
        </p:nvSpPr>
        <p:spPr>
          <a:xfrm>
            <a:off x="1262672" y="5153748"/>
            <a:ext cx="7715304" cy="1522493"/>
          </a:xfrm>
          <a:prstGeom prst="round2Diag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dirty="0" smtClean="0"/>
          </a:p>
        </p:txBody>
      </p:sp>
      <p:sp>
        <p:nvSpPr>
          <p:cNvPr id="6" name="椭圆 37"/>
          <p:cNvSpPr/>
          <p:nvPr/>
        </p:nvSpPr>
        <p:spPr>
          <a:xfrm>
            <a:off x="349362" y="3461531"/>
            <a:ext cx="1285884" cy="128588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latin typeface="Arial Unicode MS" pitchFamily="34" charset="-122"/>
                <a:ea typeface="Arial Unicode MS" pitchFamily="34" charset="-122"/>
                <a:cs typeface="Arial Unicode MS" pitchFamily="34" charset="-122"/>
              </a:rPr>
              <a:t>2</a:t>
            </a:r>
            <a:endParaRPr lang="zh-CN" altLang="en-US" sz="4800" b="1" dirty="0">
              <a:latin typeface="Arial Unicode MS" pitchFamily="34" charset="-122"/>
              <a:ea typeface="Arial Unicode MS" pitchFamily="34" charset="-122"/>
              <a:cs typeface="Arial Unicode MS" pitchFamily="34" charset="-122"/>
            </a:endParaRPr>
          </a:p>
        </p:txBody>
      </p:sp>
      <p:sp>
        <p:nvSpPr>
          <p:cNvPr id="7" name="对角圆角矩形 30"/>
          <p:cNvSpPr/>
          <p:nvPr/>
        </p:nvSpPr>
        <p:spPr>
          <a:xfrm>
            <a:off x="1262672" y="3343226"/>
            <a:ext cx="7715304" cy="1522493"/>
          </a:xfrm>
          <a:prstGeom prst="round2Diag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dirty="0" smtClean="0"/>
          </a:p>
        </p:txBody>
      </p:sp>
      <p:pic>
        <p:nvPicPr>
          <p:cNvPr id="8" name="图片占位符 26"/>
          <p:cNvPicPr>
            <a:picLocks noGrp="1" noChangeAspect="1"/>
          </p:cNvPicPr>
          <p:nvPr>
            <p:ph type="pic" sz="quarter" idx="4294967295"/>
          </p:nvPr>
        </p:nvPicPr>
        <p:blipFill>
          <a:blip r:embed="rId3" cstate="email">
            <a:extLst>
              <a:ext uri="{28A0092B-C50C-407E-A947-70E740481C1C}">
                <a14:useLocalDpi xmlns:a14="http://schemas.microsoft.com/office/drawing/2010/main" val="0"/>
              </a:ext>
            </a:extLst>
          </a:blip>
          <a:stretch>
            <a:fillRect/>
          </a:stretch>
        </p:blipFill>
        <p:spPr>
          <a:xfrm>
            <a:off x="1286523" y="1600622"/>
            <a:ext cx="1734349" cy="1405222"/>
          </a:xfrm>
          <a:prstGeom prst="round2DiagRect">
            <a:avLst/>
          </a:prstGeom>
        </p:spPr>
      </p:pic>
      <p:sp>
        <p:nvSpPr>
          <p:cNvPr id="9" name="矩形 3"/>
          <p:cNvSpPr>
            <a:spLocks noChangeArrowheads="1"/>
          </p:cNvSpPr>
          <p:nvPr/>
        </p:nvSpPr>
        <p:spPr bwMode="auto">
          <a:xfrm>
            <a:off x="3762637" y="252512"/>
            <a:ext cx="2236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200" b="1" dirty="0" smtClean="0">
                <a:solidFill>
                  <a:srgbClr val="002060"/>
                </a:solidFill>
                <a:latin typeface="Levenim MT" pitchFamily="2" charset="-79"/>
                <a:ea typeface="標楷體" pitchFamily="65" charset="-120"/>
                <a:cs typeface="Levenim MT" pitchFamily="2" charset="-79"/>
              </a:rPr>
              <a:t>產品特色</a:t>
            </a:r>
            <a:r>
              <a:rPr lang="en-US" altLang="zh-TW" sz="3200" b="1" dirty="0" smtClean="0">
                <a:solidFill>
                  <a:srgbClr val="002060"/>
                </a:solidFill>
                <a:latin typeface="Levenim MT" pitchFamily="2" charset="-79"/>
                <a:ea typeface="標楷體" pitchFamily="65" charset="-120"/>
                <a:cs typeface="Levenim MT" pitchFamily="2" charset="-79"/>
              </a:rPr>
              <a:t>：</a:t>
            </a:r>
            <a:endParaRPr lang="zh-TW" altLang="en-US" sz="3200" b="1" dirty="0">
              <a:solidFill>
                <a:srgbClr val="002060"/>
              </a:solidFill>
              <a:latin typeface="Levenim MT" pitchFamily="2" charset="-79"/>
              <a:ea typeface="標楷體" pitchFamily="65" charset="-120"/>
              <a:cs typeface="Levenim MT" pitchFamily="2" charset="-79"/>
            </a:endParaRPr>
          </a:p>
        </p:txBody>
      </p:sp>
      <p:sp>
        <p:nvSpPr>
          <p:cNvPr id="10" name="Rectangle 17"/>
          <p:cNvSpPr>
            <a:spLocks noChangeArrowheads="1"/>
          </p:cNvSpPr>
          <p:nvPr/>
        </p:nvSpPr>
        <p:spPr bwMode="gray">
          <a:xfrm>
            <a:off x="2949853" y="1539199"/>
            <a:ext cx="5957104" cy="1415772"/>
          </a:xfrm>
          <a:prstGeom prst="rect">
            <a:avLst/>
          </a:prstGeom>
          <a:noFill/>
          <a:ln w="9525">
            <a:noFill/>
            <a:miter lim="800000"/>
            <a:headEnd/>
            <a:tailEnd/>
          </a:ln>
          <a:effectLst/>
        </p:spPr>
        <p:txBody>
          <a:bodyPr wrap="square">
            <a:spAutoFit/>
          </a:bodyPr>
          <a:lstStyle/>
          <a:p>
            <a:pPr marL="180975" indent="-180975">
              <a:buFont typeface="Wingdings" pitchFamily="2" charset="2"/>
              <a:buChar char="ü"/>
            </a:pPr>
            <a:r>
              <a:rPr lang="zh-TW" altLang="en-US" b="1" dirty="0" smtClean="0">
                <a:latin typeface="Levenim MT" pitchFamily="2" charset="-79"/>
                <a:ea typeface="標楷體" pitchFamily="65" charset="-120"/>
                <a:cs typeface="Levenim MT" pitchFamily="2" charset="-79"/>
              </a:rPr>
              <a:t>通過</a:t>
            </a:r>
            <a:r>
              <a:rPr lang="en-US" altLang="zh-TW" b="1" dirty="0" smtClean="0">
                <a:latin typeface="Levenim MT" pitchFamily="2" charset="-79"/>
                <a:ea typeface="標楷體" pitchFamily="65" charset="-120"/>
                <a:cs typeface="Levenim MT" pitchFamily="2" charset="-79"/>
              </a:rPr>
              <a:t>GB/T 6968(B</a:t>
            </a:r>
            <a:r>
              <a:rPr lang="zh-TW" altLang="en-US" b="1" dirty="0" smtClean="0">
                <a:latin typeface="Levenim MT" pitchFamily="2" charset="-79"/>
                <a:ea typeface="標楷體" pitchFamily="65" charset="-120"/>
                <a:cs typeface="Levenim MT" pitchFamily="2" charset="-79"/>
              </a:rPr>
              <a:t>級</a:t>
            </a:r>
            <a:r>
              <a:rPr lang="en-US" altLang="zh-TW" b="1" dirty="0" smtClean="0">
                <a:latin typeface="Levenim MT" pitchFamily="2" charset="-79"/>
                <a:ea typeface="標楷體" pitchFamily="65" charset="-120"/>
                <a:cs typeface="Levenim MT" pitchFamily="2" charset="-79"/>
              </a:rPr>
              <a:t>)</a:t>
            </a:r>
            <a:r>
              <a:rPr lang="zh-TW" altLang="en-US" b="1" dirty="0" smtClean="0">
                <a:latin typeface="Levenim MT" pitchFamily="2" charset="-79"/>
                <a:ea typeface="標楷體" pitchFamily="65" charset="-120"/>
                <a:cs typeface="Levenim MT" pitchFamily="2" charset="-79"/>
              </a:rPr>
              <a:t>標準、</a:t>
            </a:r>
            <a:r>
              <a:rPr lang="en-US" altLang="zh-TW" b="1" dirty="0" smtClean="0">
                <a:latin typeface="Levenim MT" pitchFamily="2" charset="-79"/>
                <a:ea typeface="標楷體" pitchFamily="65" charset="-120"/>
                <a:cs typeface="Levenim MT" pitchFamily="2" charset="-79"/>
              </a:rPr>
              <a:t>OIML–R31 </a:t>
            </a:r>
            <a:r>
              <a:rPr lang="zh-TW" altLang="en-US" b="1" dirty="0" smtClean="0">
                <a:latin typeface="Levenim MT" pitchFamily="2" charset="-79"/>
                <a:ea typeface="標楷體" pitchFamily="65" charset="-120"/>
                <a:cs typeface="Levenim MT" pitchFamily="2" charset="-79"/>
              </a:rPr>
              <a:t>國際標準。</a:t>
            </a:r>
            <a:endParaRPr lang="en-US" altLang="zh-TW" b="1" dirty="0">
              <a:latin typeface="Levenim MT" pitchFamily="2" charset="-79"/>
              <a:ea typeface="標楷體" pitchFamily="65" charset="-120"/>
              <a:cs typeface="Levenim MT" pitchFamily="2" charset="-79"/>
            </a:endParaRPr>
          </a:p>
          <a:p>
            <a:pPr marL="180975" indent="-180975">
              <a:buFont typeface="Wingdings" pitchFamily="2" charset="2"/>
              <a:buChar char="ü"/>
            </a:pPr>
            <a:endParaRPr lang="en-US" altLang="zh-TW" sz="800" b="1" dirty="0">
              <a:latin typeface="Levenim MT" pitchFamily="2" charset="-79"/>
              <a:ea typeface="標楷體" pitchFamily="65" charset="-120"/>
              <a:cs typeface="Levenim MT" pitchFamily="2" charset="-79"/>
            </a:endParaRPr>
          </a:p>
          <a:p>
            <a:pPr marL="180975" indent="-180975">
              <a:buFont typeface="Wingdings" pitchFamily="2" charset="2"/>
              <a:buChar char="ü"/>
            </a:pPr>
            <a:r>
              <a:rPr lang="zh-TW" altLang="zh-TW" b="1" dirty="0" smtClean="0">
                <a:latin typeface="Levenim MT" pitchFamily="2" charset="-79"/>
                <a:ea typeface="標楷體" pitchFamily="65" charset="-120"/>
                <a:cs typeface="Levenim MT" pitchFamily="2" charset="-79"/>
              </a:rPr>
              <a:t>外殼色澤光亮、外形美觀、抗腐蝕性能佳，設計有多種防外力干擾和破壞的結構和置。</a:t>
            </a:r>
            <a:endParaRPr lang="en-US" altLang="zh-TW" b="1" dirty="0">
              <a:latin typeface="Levenim MT" pitchFamily="2" charset="-79"/>
              <a:ea typeface="標楷體" pitchFamily="65" charset="-120"/>
              <a:cs typeface="Levenim MT" pitchFamily="2" charset="-79"/>
            </a:endParaRPr>
          </a:p>
          <a:p>
            <a:pPr marL="180975" indent="-180975">
              <a:buFont typeface="Wingdings" pitchFamily="2" charset="2"/>
              <a:buChar char="ü"/>
            </a:pPr>
            <a:endParaRPr lang="en-US" altLang="zh-TW" sz="600" b="1" dirty="0">
              <a:latin typeface="Levenim MT" pitchFamily="2" charset="-79"/>
              <a:ea typeface="標楷體" pitchFamily="65" charset="-120"/>
              <a:cs typeface="Levenim MT" pitchFamily="2" charset="-79"/>
            </a:endParaRPr>
          </a:p>
          <a:p>
            <a:pPr marL="180975" indent="-180975">
              <a:buFont typeface="Wingdings" pitchFamily="2" charset="2"/>
              <a:buChar char="ü"/>
            </a:pPr>
            <a:r>
              <a:rPr lang="en-US" altLang="zh-TW" b="1" dirty="0" err="1" smtClean="0">
                <a:latin typeface="Levenim MT" pitchFamily="2" charset="-79"/>
                <a:ea typeface="標楷體" pitchFamily="65" charset="-120"/>
                <a:cs typeface="Levenim MT" pitchFamily="2" charset="-79"/>
              </a:rPr>
              <a:t>特殊電路設計，電池可供電至少</a:t>
            </a:r>
            <a:r>
              <a:rPr lang="zh-TW" altLang="en-US" b="1" dirty="0" smtClean="0">
                <a:latin typeface="Levenim MT" pitchFamily="2" charset="-79"/>
                <a:ea typeface="標楷體" pitchFamily="65" charset="-120"/>
                <a:cs typeface="Levenim MT" pitchFamily="2" charset="-79"/>
              </a:rPr>
              <a:t>十</a:t>
            </a:r>
            <a:r>
              <a:rPr lang="en-US" altLang="zh-TW" b="1" dirty="0" smtClean="0">
                <a:latin typeface="Levenim MT" pitchFamily="2" charset="-79"/>
                <a:ea typeface="標楷體" pitchFamily="65" charset="-120"/>
                <a:cs typeface="Levenim MT" pitchFamily="2" charset="-79"/>
              </a:rPr>
              <a:t>年。</a:t>
            </a:r>
            <a:endParaRPr lang="en-US" altLang="zh-TW" b="1" dirty="0">
              <a:latin typeface="Levenim MT" pitchFamily="2" charset="-79"/>
              <a:ea typeface="標楷體" pitchFamily="65" charset="-120"/>
              <a:cs typeface="Levenim MT" pitchFamily="2" charset="-79"/>
            </a:endParaRPr>
          </a:p>
        </p:txBody>
      </p:sp>
      <p:sp>
        <p:nvSpPr>
          <p:cNvPr id="11" name="Rectangle 17"/>
          <p:cNvSpPr>
            <a:spLocks noChangeArrowheads="1"/>
          </p:cNvSpPr>
          <p:nvPr/>
        </p:nvSpPr>
        <p:spPr bwMode="gray">
          <a:xfrm>
            <a:off x="3000311" y="3461531"/>
            <a:ext cx="5957104" cy="1015663"/>
          </a:xfrm>
          <a:prstGeom prst="rect">
            <a:avLst/>
          </a:prstGeom>
          <a:noFill/>
          <a:ln w="9525">
            <a:noFill/>
            <a:miter lim="800000"/>
            <a:headEnd/>
            <a:tailEnd/>
          </a:ln>
          <a:effectLst/>
        </p:spPr>
        <p:txBody>
          <a:bodyPr wrap="square">
            <a:spAutoFit/>
          </a:bodyPr>
          <a:lstStyle/>
          <a:p>
            <a:pPr marL="180975" indent="-180975">
              <a:buFont typeface="Wingdings" pitchFamily="2" charset="2"/>
              <a:buChar char="ü"/>
            </a:pPr>
            <a:r>
              <a:rPr lang="en-US" altLang="zh-TW" b="1" dirty="0" err="1" smtClean="0">
                <a:latin typeface="Levenim MT" pitchFamily="2" charset="-79"/>
                <a:ea typeface="標楷體" pitchFamily="65" charset="-120"/>
                <a:cs typeface="Levenim MT" pitchFamily="2" charset="-79"/>
              </a:rPr>
              <a:t>可偵測每分瞬流量，紀錄每小時、每天、每月之總計量</a:t>
            </a:r>
            <a:r>
              <a:rPr lang="en-US" altLang="zh-TW" b="1" dirty="0" smtClean="0">
                <a:latin typeface="Levenim MT" pitchFamily="2" charset="-79"/>
                <a:ea typeface="標楷體" pitchFamily="65" charset="-120"/>
                <a:cs typeface="Levenim MT" pitchFamily="2" charset="-79"/>
              </a:rPr>
              <a:t>。</a:t>
            </a:r>
            <a:endParaRPr lang="en-US" altLang="zh-TW" b="1" dirty="0">
              <a:latin typeface="Levenim MT" pitchFamily="2" charset="-79"/>
              <a:ea typeface="標楷體" pitchFamily="65" charset="-120"/>
              <a:cs typeface="Levenim MT" pitchFamily="2" charset="-79"/>
            </a:endParaRPr>
          </a:p>
          <a:p>
            <a:pPr marL="180975" indent="-180975">
              <a:buFont typeface="Wingdings" pitchFamily="2" charset="2"/>
              <a:buChar char="ü"/>
            </a:pPr>
            <a:endParaRPr lang="en-US" altLang="zh-TW" sz="600" b="1" dirty="0">
              <a:latin typeface="Levenim MT" pitchFamily="2" charset="-79"/>
              <a:ea typeface="標楷體" pitchFamily="65" charset="-120"/>
              <a:cs typeface="Levenim MT" pitchFamily="2" charset="-79"/>
            </a:endParaRPr>
          </a:p>
          <a:p>
            <a:pPr marL="180975" indent="-180975">
              <a:buFont typeface="Wingdings" pitchFamily="2" charset="2"/>
              <a:buChar char="ü"/>
            </a:pPr>
            <a:r>
              <a:rPr lang="en-US" altLang="zh-TW" b="1" dirty="0" err="1" smtClean="0">
                <a:latin typeface="Levenim MT" pitchFamily="2" charset="-79"/>
                <a:ea typeface="標楷體" pitchFamily="65" charset="-120"/>
                <a:cs typeface="Levenim MT" pitchFamily="2" charset="-79"/>
              </a:rPr>
              <a:t>有LCD顯示瞬流量及總用量。自動偵測是否有異常用量，可主動回報</a:t>
            </a:r>
            <a:r>
              <a:rPr lang="en-US" altLang="zh-TW" b="1" dirty="0" smtClean="0">
                <a:latin typeface="Levenim MT" pitchFamily="2" charset="-79"/>
                <a:ea typeface="標楷體" pitchFamily="65" charset="-120"/>
                <a:cs typeface="Levenim MT" pitchFamily="2" charset="-79"/>
              </a:rPr>
              <a:t>。</a:t>
            </a:r>
            <a:endParaRPr lang="en-US" altLang="zh-TW" b="1" dirty="0">
              <a:latin typeface="Levenim MT" pitchFamily="2" charset="-79"/>
              <a:ea typeface="標楷體" pitchFamily="65" charset="-120"/>
              <a:cs typeface="Levenim MT" pitchFamily="2" charset="-79"/>
            </a:endParaRPr>
          </a:p>
        </p:txBody>
      </p:sp>
      <p:sp>
        <p:nvSpPr>
          <p:cNvPr id="12" name="Rectangle 17"/>
          <p:cNvSpPr>
            <a:spLocks noChangeArrowheads="1"/>
          </p:cNvSpPr>
          <p:nvPr/>
        </p:nvSpPr>
        <p:spPr bwMode="gray">
          <a:xfrm>
            <a:off x="3020872" y="5314827"/>
            <a:ext cx="5957104" cy="1200329"/>
          </a:xfrm>
          <a:prstGeom prst="rect">
            <a:avLst/>
          </a:prstGeom>
          <a:noFill/>
          <a:ln w="9525">
            <a:noFill/>
            <a:miter lim="800000"/>
            <a:headEnd/>
            <a:tailEnd/>
          </a:ln>
          <a:effectLst/>
        </p:spPr>
        <p:txBody>
          <a:bodyPr wrap="square">
            <a:spAutoFit/>
          </a:bodyPr>
          <a:lstStyle/>
          <a:p>
            <a:pPr marL="180975" indent="-180975">
              <a:buFont typeface="Wingdings" panose="05000000000000000000" pitchFamily="2" charset="2"/>
              <a:buChar char="ü"/>
              <a:defRPr/>
            </a:pPr>
            <a:r>
              <a:rPr lang="en-US" altLang="zh-TW" b="1" dirty="0" err="1" smtClean="0">
                <a:latin typeface="Levenim MT" pitchFamily="2" charset="-79"/>
                <a:ea typeface="標楷體" panose="03000509000000000000" pitchFamily="65" charset="-120"/>
                <a:cs typeface="Levenim MT" pitchFamily="2" charset="-79"/>
              </a:rPr>
              <a:t>內建無線電，結合本公司之集中器及讀表軟體</a:t>
            </a:r>
            <a:r>
              <a:rPr lang="en-US" altLang="zh-TW" b="1" dirty="0" smtClean="0">
                <a:latin typeface="Levenim MT" pitchFamily="2" charset="-79"/>
                <a:ea typeface="標楷體" panose="03000509000000000000" pitchFamily="65" charset="-120"/>
                <a:cs typeface="Levenim MT" pitchFamily="2" charset="-79"/>
              </a:rPr>
              <a:t>(</a:t>
            </a:r>
            <a:r>
              <a:rPr lang="en-US" altLang="zh-TW" b="1" dirty="0">
                <a:latin typeface="Levenim MT" pitchFamily="2" charset="-79"/>
                <a:ea typeface="標楷體" panose="03000509000000000000" pitchFamily="65" charset="-120"/>
                <a:cs typeface="Levenim MT" pitchFamily="2" charset="-79"/>
              </a:rPr>
              <a:t>AMDMS</a:t>
            </a:r>
            <a:r>
              <a:rPr lang="en-US" altLang="zh-TW" b="1" dirty="0" smtClean="0">
                <a:latin typeface="Levenim MT" pitchFamily="2" charset="-79"/>
                <a:ea typeface="標楷體" panose="03000509000000000000" pitchFamily="65" charset="-120"/>
                <a:cs typeface="Levenim MT" pitchFamily="2" charset="-79"/>
              </a:rPr>
              <a:t>)</a:t>
            </a:r>
            <a:r>
              <a:rPr lang="en-US" altLang="zh-TW" b="1" dirty="0" err="1" smtClean="0">
                <a:latin typeface="Levenim MT" pitchFamily="2" charset="-79"/>
                <a:ea typeface="標楷體" panose="03000509000000000000" pitchFamily="65" charset="-120"/>
                <a:cs typeface="Levenim MT" pitchFamily="2" charset="-79"/>
              </a:rPr>
              <a:t>可以實施整個都市大規模無線電遠端抄表系表。可每天、每月自動讀回上述所有資料。系統並可供應上網查詢每戶用量</a:t>
            </a:r>
            <a:r>
              <a:rPr lang="en-US" altLang="zh-TW" b="1" dirty="0" smtClean="0">
                <a:latin typeface="Levenim MT" pitchFamily="2" charset="-79"/>
                <a:ea typeface="標楷體" panose="03000509000000000000" pitchFamily="65" charset="-120"/>
                <a:cs typeface="Levenim MT" pitchFamily="2" charset="-79"/>
              </a:rPr>
              <a:t>。</a:t>
            </a:r>
            <a:endParaRPr lang="en-US" altLang="zh-TW" b="1" dirty="0">
              <a:latin typeface="Levenim MT" pitchFamily="2" charset="-79"/>
              <a:ea typeface="標楷體" panose="03000509000000000000" pitchFamily="65" charset="-120"/>
              <a:cs typeface="Levenim MT" pitchFamily="2" charset="-79"/>
            </a:endParaRPr>
          </a:p>
        </p:txBody>
      </p:sp>
      <p:pic>
        <p:nvPicPr>
          <p:cNvPr id="13" name="图片占位符 26"/>
          <p:cNvPicPr>
            <a:picLocks noGrp="1" noChangeAspect="1"/>
          </p:cNvPicPr>
          <p:nvPr>
            <p:ph type="pic" sz="quarter" idx="4294967295"/>
          </p:nvPr>
        </p:nvPicPr>
        <p:blipFill>
          <a:blip r:embed="rId4" cstate="email">
            <a:extLst>
              <a:ext uri="{28A0092B-C50C-407E-A947-70E740481C1C}">
                <a14:useLocalDpi xmlns:a14="http://schemas.microsoft.com/office/drawing/2010/main" val="0"/>
              </a:ext>
            </a:extLst>
          </a:blip>
          <a:stretch>
            <a:fillRect/>
          </a:stretch>
        </p:blipFill>
        <p:spPr>
          <a:xfrm>
            <a:off x="1346117" y="5243253"/>
            <a:ext cx="1791309" cy="1343481"/>
          </a:xfrm>
          <a:prstGeom prst="round2DiagRect">
            <a:avLst/>
          </a:prstGeom>
        </p:spPr>
      </p:pic>
      <p:pic>
        <p:nvPicPr>
          <p:cNvPr id="14" name="图片占位符 26"/>
          <p:cNvPicPr>
            <a:picLocks noGrp="1" noChangeAspect="1"/>
          </p:cNvPicPr>
          <p:nvPr>
            <p:ph type="pic" sz="quarter" idx="4294967295"/>
          </p:nvPr>
        </p:nvPicPr>
        <p:blipFill rotWithShape="1">
          <a:blip r:embed="rId5" cstate="email">
            <a:extLst>
              <a:ext uri="{28A0092B-C50C-407E-A947-70E740481C1C}">
                <a14:useLocalDpi xmlns:a14="http://schemas.microsoft.com/office/drawing/2010/main" val="0"/>
              </a:ext>
            </a:extLst>
          </a:blip>
          <a:srcRect/>
          <a:stretch/>
        </p:blipFill>
        <p:spPr>
          <a:xfrm>
            <a:off x="1353655" y="3449908"/>
            <a:ext cx="1646656" cy="1378244"/>
          </a:xfrm>
          <a:prstGeom prst="round2DiagRect">
            <a:avLst/>
          </a:prstGeom>
        </p:spPr>
      </p:pic>
      <p:sp>
        <p:nvSpPr>
          <p:cNvPr id="15" name="投影片編號版面配置區 1"/>
          <p:cNvSpPr>
            <a:spLocks noGrp="1"/>
          </p:cNvSpPr>
          <p:nvPr>
            <p:ph type="sldNum" sz="quarter" idx="12"/>
          </p:nvPr>
        </p:nvSpPr>
        <p:spPr>
          <a:xfrm>
            <a:off x="6553200" y="6356350"/>
            <a:ext cx="2133600" cy="365125"/>
          </a:xfrm>
        </p:spPr>
        <p:txBody>
          <a:bodyPr/>
          <a:lstStyle/>
          <a:p>
            <a:fld id="{A8D36CD8-B857-472F-BA7D-A2A5DBF9E5F5}" type="slidenum">
              <a:rPr lang="zh-CN" altLang="en-US" smtClean="0"/>
              <a:pPr/>
              <a:t>10</a:t>
            </a:fld>
            <a:endParaRPr lang="zh-CN" altLang="en-US" dirty="0"/>
          </a:p>
        </p:txBody>
      </p:sp>
    </p:spTree>
    <p:extLst>
      <p:ext uri="{BB962C8B-B14F-4D97-AF65-F5344CB8AC3E}">
        <p14:creationId xmlns:p14="http://schemas.microsoft.com/office/powerpoint/2010/main" val="1468233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rtist\Desktop\2013家庭自動化PPT\66655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869160"/>
            <a:ext cx="9143999" cy="198884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 y="1267203"/>
            <a:ext cx="9143999" cy="3898757"/>
          </a:xfrm>
          <a:prstGeom prst="rect">
            <a:avLst/>
          </a:prstGeom>
          <a:solidFill>
            <a:schemeClr val="bg1">
              <a:alpha val="7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p>
        </p:txBody>
      </p:sp>
      <p:sp>
        <p:nvSpPr>
          <p:cNvPr id="4" name="椭圆 37"/>
          <p:cNvSpPr/>
          <p:nvPr/>
        </p:nvSpPr>
        <p:spPr>
          <a:xfrm>
            <a:off x="356435" y="3447699"/>
            <a:ext cx="1285884" cy="128588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latin typeface="Arial Unicode MS" pitchFamily="34" charset="-122"/>
                <a:ea typeface="Arial Unicode MS" pitchFamily="34" charset="-122"/>
                <a:cs typeface="Arial Unicode MS" pitchFamily="34" charset="-122"/>
              </a:rPr>
              <a:t>5</a:t>
            </a:r>
            <a:endParaRPr lang="zh-CN" altLang="en-US" sz="4800" b="1" dirty="0">
              <a:latin typeface="Arial Unicode MS" pitchFamily="34" charset="-122"/>
              <a:ea typeface="Arial Unicode MS" pitchFamily="34" charset="-122"/>
              <a:cs typeface="Arial Unicode MS" pitchFamily="34" charset="-122"/>
            </a:endParaRPr>
          </a:p>
        </p:txBody>
      </p:sp>
      <p:sp>
        <p:nvSpPr>
          <p:cNvPr id="5" name="对角圆角矩形 30"/>
          <p:cNvSpPr/>
          <p:nvPr/>
        </p:nvSpPr>
        <p:spPr>
          <a:xfrm>
            <a:off x="1269745" y="3329394"/>
            <a:ext cx="7715304" cy="1522493"/>
          </a:xfrm>
          <a:prstGeom prst="round2Diag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dirty="0" smtClean="0"/>
          </a:p>
        </p:txBody>
      </p:sp>
      <p:sp>
        <p:nvSpPr>
          <p:cNvPr id="6" name="椭圆 36"/>
          <p:cNvSpPr/>
          <p:nvPr/>
        </p:nvSpPr>
        <p:spPr>
          <a:xfrm>
            <a:off x="356435" y="1590311"/>
            <a:ext cx="1285884" cy="128588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latin typeface="Arial Unicode MS" pitchFamily="34" charset="-122"/>
                <a:ea typeface="Arial Unicode MS" pitchFamily="34" charset="-122"/>
                <a:cs typeface="Arial Unicode MS" pitchFamily="34" charset="-122"/>
              </a:rPr>
              <a:t>4</a:t>
            </a:r>
            <a:endParaRPr lang="zh-CN" altLang="en-US" sz="4800" b="1" dirty="0">
              <a:latin typeface="Arial Unicode MS" pitchFamily="34" charset="-122"/>
              <a:ea typeface="Arial Unicode MS" pitchFamily="34" charset="-122"/>
              <a:cs typeface="Arial Unicode MS" pitchFamily="34" charset="-122"/>
            </a:endParaRPr>
          </a:p>
        </p:txBody>
      </p:sp>
      <p:sp>
        <p:nvSpPr>
          <p:cNvPr id="7" name="对角圆角矩形 30"/>
          <p:cNvSpPr/>
          <p:nvPr/>
        </p:nvSpPr>
        <p:spPr>
          <a:xfrm>
            <a:off x="1249184" y="1460660"/>
            <a:ext cx="7715304" cy="1522493"/>
          </a:xfrm>
          <a:prstGeom prst="round2Diag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dirty="0" smtClean="0"/>
          </a:p>
        </p:txBody>
      </p:sp>
      <p:pic>
        <p:nvPicPr>
          <p:cNvPr id="8" name="图片占位符 26"/>
          <p:cNvPicPr>
            <a:picLocks noGrp="1" noChangeAspect="1"/>
          </p:cNvPicPr>
          <p:nvPr>
            <p:ph type="pic" sz="quarter" idx="4294967295"/>
          </p:nvPr>
        </p:nvPicPr>
        <p:blipFill>
          <a:blip r:embed="rId4" cstate="email">
            <a:extLst>
              <a:ext uri="{28A0092B-C50C-407E-A947-70E740481C1C}">
                <a14:useLocalDpi xmlns:a14="http://schemas.microsoft.com/office/drawing/2010/main" val="0"/>
              </a:ext>
            </a:extLst>
          </a:blip>
          <a:stretch>
            <a:fillRect/>
          </a:stretch>
        </p:blipFill>
        <p:spPr>
          <a:xfrm>
            <a:off x="1376007" y="1590311"/>
            <a:ext cx="1580919" cy="1309088"/>
          </a:xfrm>
          <a:prstGeom prst="round2DiagRect">
            <a:avLst/>
          </a:prstGeom>
        </p:spPr>
      </p:pic>
      <p:sp>
        <p:nvSpPr>
          <p:cNvPr id="9" name="矩形 3"/>
          <p:cNvSpPr>
            <a:spLocks noChangeArrowheads="1"/>
          </p:cNvSpPr>
          <p:nvPr/>
        </p:nvSpPr>
        <p:spPr bwMode="auto">
          <a:xfrm>
            <a:off x="3275856" y="180504"/>
            <a:ext cx="2236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200" b="1" dirty="0" smtClean="0">
                <a:solidFill>
                  <a:srgbClr val="002060"/>
                </a:solidFill>
                <a:latin typeface="Levenim MT" pitchFamily="2" charset="-79"/>
                <a:ea typeface="標楷體" pitchFamily="65" charset="-120"/>
                <a:cs typeface="Levenim MT" pitchFamily="2" charset="-79"/>
              </a:rPr>
              <a:t>產品特色</a:t>
            </a:r>
            <a:r>
              <a:rPr lang="en-US" altLang="zh-TW" sz="3200" b="1" dirty="0" smtClean="0">
                <a:solidFill>
                  <a:srgbClr val="002060"/>
                </a:solidFill>
                <a:latin typeface="Levenim MT" pitchFamily="2" charset="-79"/>
                <a:ea typeface="標楷體" pitchFamily="65" charset="-120"/>
                <a:cs typeface="Levenim MT" pitchFamily="2" charset="-79"/>
              </a:rPr>
              <a:t>：</a:t>
            </a:r>
            <a:endParaRPr lang="zh-TW" altLang="en-US" sz="3200" b="1" dirty="0">
              <a:solidFill>
                <a:srgbClr val="002060"/>
              </a:solidFill>
              <a:latin typeface="Levenim MT" pitchFamily="2" charset="-79"/>
              <a:ea typeface="標楷體" pitchFamily="65" charset="-120"/>
              <a:cs typeface="Levenim MT" pitchFamily="2" charset="-79"/>
            </a:endParaRPr>
          </a:p>
        </p:txBody>
      </p:sp>
      <p:sp>
        <p:nvSpPr>
          <p:cNvPr id="10" name="Rectangle 17"/>
          <p:cNvSpPr>
            <a:spLocks noChangeArrowheads="1"/>
          </p:cNvSpPr>
          <p:nvPr/>
        </p:nvSpPr>
        <p:spPr bwMode="gray">
          <a:xfrm>
            <a:off x="3011081" y="1590311"/>
            <a:ext cx="5957104" cy="646331"/>
          </a:xfrm>
          <a:prstGeom prst="rect">
            <a:avLst/>
          </a:prstGeom>
          <a:noFill/>
          <a:ln w="9525">
            <a:noFill/>
            <a:miter lim="800000"/>
            <a:headEnd/>
            <a:tailEnd/>
          </a:ln>
          <a:effectLst/>
        </p:spPr>
        <p:txBody>
          <a:bodyPr wrap="square">
            <a:spAutoFit/>
          </a:bodyPr>
          <a:lstStyle/>
          <a:p>
            <a:pPr marL="180975" indent="-180975">
              <a:buFont typeface="Wingdings" panose="05000000000000000000" pitchFamily="2" charset="2"/>
              <a:buChar char="ü"/>
              <a:defRPr/>
            </a:pPr>
            <a:r>
              <a:rPr lang="en-US" altLang="zh-TW" b="1" dirty="0" err="1" smtClean="0">
                <a:latin typeface="Levenim MT" pitchFamily="2" charset="-79"/>
                <a:ea typeface="標楷體" panose="03000509000000000000" pitchFamily="65" charset="-120"/>
                <a:cs typeface="Levenim MT" pitchFamily="2" charset="-79"/>
              </a:rPr>
              <a:t>AMDMS可實施三表合一：電錶、水錶</a:t>
            </a:r>
            <a:r>
              <a:rPr lang="en-US" altLang="zh-TW" b="1" dirty="0" smtClean="0">
                <a:latin typeface="Levenim MT" pitchFamily="2" charset="-79"/>
                <a:ea typeface="標楷體" panose="03000509000000000000" pitchFamily="65" charset="-120"/>
                <a:cs typeface="Levenim MT" pitchFamily="2" charset="-79"/>
              </a:rPr>
              <a:t>、</a:t>
            </a:r>
            <a:r>
              <a:rPr lang="zh-TW" altLang="en-US" b="1" dirty="0">
                <a:latin typeface="Levenim MT" pitchFamily="2" charset="-79"/>
                <a:ea typeface="標楷體" panose="03000509000000000000" pitchFamily="65" charset="-120"/>
                <a:cs typeface="Levenim MT" pitchFamily="2" charset="-79"/>
              </a:rPr>
              <a:t>瓦斯</a:t>
            </a:r>
            <a:r>
              <a:rPr lang="en-US" altLang="zh-TW" b="1" dirty="0" err="1" smtClean="0">
                <a:latin typeface="Levenim MT" pitchFamily="2" charset="-79"/>
                <a:ea typeface="標楷體" panose="03000509000000000000" pitchFamily="65" charset="-120"/>
                <a:cs typeface="Levenim MT" pitchFamily="2" charset="-79"/>
              </a:rPr>
              <a:t>表。並採用相同之無線電通信，集中器，系統等可完全共用</a:t>
            </a:r>
            <a:r>
              <a:rPr lang="en-US" altLang="zh-TW" b="1" dirty="0" smtClean="0">
                <a:latin typeface="Levenim MT" pitchFamily="2" charset="-79"/>
                <a:ea typeface="標楷體" panose="03000509000000000000" pitchFamily="65" charset="-120"/>
                <a:cs typeface="Levenim MT" pitchFamily="2" charset="-79"/>
              </a:rPr>
              <a:t>。</a:t>
            </a:r>
            <a:endParaRPr lang="en-US" altLang="zh-TW" b="1" dirty="0">
              <a:latin typeface="Levenim MT" pitchFamily="2" charset="-79"/>
              <a:ea typeface="標楷體" panose="03000509000000000000" pitchFamily="65" charset="-120"/>
              <a:cs typeface="Levenim MT" pitchFamily="2" charset="-79"/>
            </a:endParaRPr>
          </a:p>
        </p:txBody>
      </p:sp>
      <p:sp>
        <p:nvSpPr>
          <p:cNvPr id="11" name="Rectangle 17"/>
          <p:cNvSpPr>
            <a:spLocks noChangeArrowheads="1"/>
          </p:cNvSpPr>
          <p:nvPr/>
        </p:nvSpPr>
        <p:spPr bwMode="gray">
          <a:xfrm>
            <a:off x="3007384" y="3447699"/>
            <a:ext cx="5957104" cy="923330"/>
          </a:xfrm>
          <a:prstGeom prst="rect">
            <a:avLst/>
          </a:prstGeom>
          <a:noFill/>
          <a:ln w="9525">
            <a:noFill/>
            <a:miter lim="800000"/>
            <a:headEnd/>
            <a:tailEnd/>
          </a:ln>
          <a:effectLst/>
        </p:spPr>
        <p:txBody>
          <a:bodyPr wrap="square">
            <a:spAutoFit/>
          </a:bodyPr>
          <a:lstStyle/>
          <a:p>
            <a:pPr marL="180975" indent="-180975">
              <a:buFont typeface="Wingdings" panose="05000000000000000000" pitchFamily="2" charset="2"/>
              <a:buChar char="ü"/>
              <a:defRPr/>
            </a:pPr>
            <a:r>
              <a:rPr lang="en-US" altLang="zh-TW" b="1" dirty="0" err="1" smtClean="0">
                <a:latin typeface="Levenim MT" pitchFamily="2" charset="-79"/>
                <a:ea typeface="標楷體" panose="03000509000000000000" pitchFamily="65" charset="-120"/>
                <a:cs typeface="Levenim MT" pitchFamily="2" charset="-79"/>
              </a:rPr>
              <a:t>操作人員可攜帶一台內建無線電的掌上型電腦至用戶門外，不需請用戶開門，即可透過無線電自動讀取到屋內的</a:t>
            </a:r>
            <a:r>
              <a:rPr lang="zh-TW" altLang="en-US" b="1" dirty="0" smtClean="0">
                <a:latin typeface="Levenim MT" pitchFamily="2" charset="-79"/>
                <a:ea typeface="標楷體" panose="03000509000000000000" pitchFamily="65" charset="-120"/>
                <a:cs typeface="Levenim MT" pitchFamily="2" charset="-79"/>
              </a:rPr>
              <a:t>瓦斯</a:t>
            </a:r>
            <a:r>
              <a:rPr lang="en-US" altLang="zh-TW" b="1" dirty="0" smtClean="0">
                <a:latin typeface="Levenim MT" pitchFamily="2" charset="-79"/>
                <a:ea typeface="標楷體" panose="03000509000000000000" pitchFamily="65" charset="-120"/>
                <a:cs typeface="Levenim MT" pitchFamily="2" charset="-79"/>
              </a:rPr>
              <a:t>表。</a:t>
            </a:r>
            <a:endParaRPr lang="en-US" altLang="zh-TW" b="1" dirty="0">
              <a:latin typeface="Levenim MT" pitchFamily="2" charset="-79"/>
              <a:ea typeface="標楷體" panose="03000509000000000000" pitchFamily="65" charset="-120"/>
              <a:cs typeface="Levenim MT" pitchFamily="2" charset="-79"/>
            </a:endParaRPr>
          </a:p>
        </p:txBody>
      </p:sp>
      <p:pic>
        <p:nvPicPr>
          <p:cNvPr id="12" name="图片占位符 26"/>
          <p:cNvPicPr>
            <a:picLocks noGrp="1" noChangeAspect="1"/>
          </p:cNvPicPr>
          <p:nvPr>
            <p:ph type="pic" sz="quarter" idx="4294967295"/>
          </p:nvPr>
        </p:nvPicPr>
        <p:blipFill>
          <a:blip r:embed="rId5" cstate="email">
            <a:extLst>
              <a:ext uri="{28A0092B-C50C-407E-A947-70E740481C1C}">
                <a14:useLocalDpi xmlns:a14="http://schemas.microsoft.com/office/drawing/2010/main" val="0"/>
              </a:ext>
            </a:extLst>
          </a:blip>
          <a:stretch>
            <a:fillRect/>
          </a:stretch>
        </p:blipFill>
        <p:spPr>
          <a:xfrm>
            <a:off x="1403648" y="3436352"/>
            <a:ext cx="1525512" cy="1297231"/>
          </a:xfrm>
          <a:prstGeom prst="round2DiagRect">
            <a:avLst/>
          </a:prstGeom>
        </p:spPr>
      </p:pic>
      <p:sp>
        <p:nvSpPr>
          <p:cNvPr id="13" name="投影片編號版面配置區 1"/>
          <p:cNvSpPr>
            <a:spLocks noGrp="1"/>
          </p:cNvSpPr>
          <p:nvPr>
            <p:ph type="sldNum" sz="quarter" idx="12"/>
          </p:nvPr>
        </p:nvSpPr>
        <p:spPr>
          <a:xfrm>
            <a:off x="6553200" y="6356350"/>
            <a:ext cx="2133600" cy="365125"/>
          </a:xfrm>
        </p:spPr>
        <p:txBody>
          <a:bodyPr/>
          <a:lstStyle/>
          <a:p>
            <a:fld id="{A8D36CD8-B857-472F-BA7D-A2A5DBF9E5F5}" type="slidenum">
              <a:rPr lang="zh-CN" altLang="en-US" smtClean="0"/>
              <a:pPr/>
              <a:t>11</a:t>
            </a:fld>
            <a:endParaRPr lang="zh-CN" altLang="en-US" dirty="0"/>
          </a:p>
        </p:txBody>
      </p:sp>
    </p:spTree>
    <p:extLst>
      <p:ext uri="{BB962C8B-B14F-4D97-AF65-F5344CB8AC3E}">
        <p14:creationId xmlns:p14="http://schemas.microsoft.com/office/powerpoint/2010/main" val="1468233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cstate="email">
            <a:extLst>
              <a:ext uri="{28A0092B-C50C-407E-A947-70E740481C1C}">
                <a14:useLocalDpi xmlns:a14="http://schemas.microsoft.com/office/drawing/2010/main" val="0"/>
              </a:ext>
            </a:extLst>
          </a:blip>
          <a:stretch/>
        </p:blipFill>
        <p:spPr>
          <a:xfrm>
            <a:off x="6444208" y="924694"/>
            <a:ext cx="2449066" cy="5775028"/>
          </a:xfrm>
          <a:prstGeom prst="rect">
            <a:avLst/>
          </a:prstGeom>
        </p:spPr>
      </p:pic>
      <p:cxnSp>
        <p:nvCxnSpPr>
          <p:cNvPr id="3" name="直接连接符 30"/>
          <p:cNvCxnSpPr/>
          <p:nvPr/>
        </p:nvCxnSpPr>
        <p:spPr>
          <a:xfrm rot="16200000" flipH="1">
            <a:off x="-964078" y="3250040"/>
            <a:ext cx="3501255" cy="1526"/>
          </a:xfrm>
          <a:prstGeom prst="line">
            <a:avLst/>
          </a:prstGeom>
          <a:ln w="12700">
            <a:prstDash val="dash"/>
          </a:ln>
        </p:spPr>
        <p:style>
          <a:lnRef idx="1">
            <a:schemeClr val="accent6"/>
          </a:lnRef>
          <a:fillRef idx="0">
            <a:schemeClr val="accent6"/>
          </a:fillRef>
          <a:effectRef idx="0">
            <a:schemeClr val="accent6"/>
          </a:effectRef>
          <a:fontRef idx="minor">
            <a:schemeClr val="tx1"/>
          </a:fontRef>
        </p:style>
      </p:cxnSp>
      <p:sp>
        <p:nvSpPr>
          <p:cNvPr id="4" name="矩形 8"/>
          <p:cNvSpPr>
            <a:spLocks noChangeArrowheads="1"/>
          </p:cNvSpPr>
          <p:nvPr/>
        </p:nvSpPr>
        <p:spPr bwMode="auto">
          <a:xfrm>
            <a:off x="809836" y="908720"/>
            <a:ext cx="1827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3200" b="1" dirty="0" err="1">
                <a:solidFill>
                  <a:srgbClr val="002060"/>
                </a:solidFill>
                <a:latin typeface="Levenim MT" pitchFamily="2" charset="-79"/>
                <a:ea typeface="標楷體" pitchFamily="65" charset="-120"/>
                <a:cs typeface="Levenim MT" pitchFamily="2" charset="-79"/>
              </a:rPr>
              <a:t>集中器</a:t>
            </a:r>
            <a:r>
              <a:rPr lang="en-US" altLang="zh-TW" sz="3200" b="1" dirty="0">
                <a:solidFill>
                  <a:srgbClr val="002060"/>
                </a:solidFill>
                <a:latin typeface="Levenim MT" pitchFamily="2" charset="-79"/>
                <a:ea typeface="標楷體" pitchFamily="65" charset="-120"/>
                <a:cs typeface="Levenim MT" pitchFamily="2" charset="-79"/>
              </a:rPr>
              <a:t>：</a:t>
            </a:r>
            <a:endParaRPr lang="zh-TW" altLang="en-US" sz="3200" b="1" dirty="0">
              <a:solidFill>
                <a:srgbClr val="002060"/>
              </a:solidFill>
              <a:latin typeface="Levenim MT" pitchFamily="2" charset="-79"/>
              <a:ea typeface="標楷體" pitchFamily="65" charset="-120"/>
              <a:cs typeface="Levenim MT" pitchFamily="2" charset="-79"/>
            </a:endParaRPr>
          </a:p>
        </p:txBody>
      </p:sp>
      <p:sp>
        <p:nvSpPr>
          <p:cNvPr id="5" name="矩形 4"/>
          <p:cNvSpPr/>
          <p:nvPr/>
        </p:nvSpPr>
        <p:spPr>
          <a:xfrm>
            <a:off x="809836" y="3573016"/>
            <a:ext cx="5545138" cy="2400657"/>
          </a:xfrm>
          <a:prstGeom prst="rect">
            <a:avLst/>
          </a:prstGeom>
        </p:spPr>
        <p:txBody>
          <a:bodyPr>
            <a:spAutoFit/>
          </a:bodyPr>
          <a:lstStyle/>
          <a:p>
            <a:pPr marL="285750" indent="-285750">
              <a:buFont typeface="Wingdings" panose="05000000000000000000" pitchFamily="2" charset="2"/>
              <a:buChar char="ü"/>
              <a:defRPr/>
            </a:pPr>
            <a:r>
              <a:rPr lang="en-US" altLang="zh-TW" sz="2400" b="1" dirty="0" err="1" smtClean="0">
                <a:latin typeface="Levenim MT" pitchFamily="2" charset="-79"/>
                <a:ea typeface="標楷體" panose="03000509000000000000" pitchFamily="65" charset="-120"/>
                <a:cs typeface="Levenim MT" pitchFamily="2" charset="-79"/>
              </a:rPr>
              <a:t>輸入電源</a:t>
            </a:r>
            <a:r>
              <a:rPr lang="zh-TW" altLang="en-US" sz="2400" b="1" dirty="0" smtClean="0">
                <a:latin typeface="Levenim MT" pitchFamily="2" charset="-79"/>
                <a:ea typeface="標楷體" panose="03000509000000000000" pitchFamily="65" charset="-120"/>
                <a:cs typeface="Levenim MT" pitchFamily="2" charset="-79"/>
              </a:rPr>
              <a:t> </a:t>
            </a:r>
            <a:r>
              <a:rPr lang="en-US" altLang="zh-TW" sz="2400" b="1" dirty="0">
                <a:latin typeface="Levenim MT" pitchFamily="2" charset="-79"/>
                <a:ea typeface="標楷體" panose="03000509000000000000" pitchFamily="65" charset="-120"/>
                <a:cs typeface="Levenim MT" pitchFamily="2" charset="-79"/>
              </a:rPr>
              <a:t>:</a:t>
            </a:r>
            <a:r>
              <a:rPr lang="zh-TW" altLang="en-US" sz="2400" b="1" dirty="0">
                <a:latin typeface="Levenim MT" pitchFamily="2" charset="-79"/>
                <a:ea typeface="標楷體" panose="03000509000000000000" pitchFamily="65" charset="-120"/>
                <a:cs typeface="Levenim MT" pitchFamily="2" charset="-79"/>
              </a:rPr>
              <a:t> </a:t>
            </a:r>
            <a:r>
              <a:rPr lang="en-US" altLang="zh-TW" sz="2400" b="1" dirty="0">
                <a:latin typeface="Levenim MT" pitchFamily="2" charset="-79"/>
                <a:ea typeface="標楷體" panose="03000509000000000000" pitchFamily="65" charset="-120"/>
                <a:cs typeface="Levenim MT" pitchFamily="2" charset="-79"/>
              </a:rPr>
              <a:t>110/240V –</a:t>
            </a:r>
            <a:r>
              <a:rPr lang="en-US" altLang="zh-TW" sz="2400" b="1" dirty="0" smtClean="0">
                <a:latin typeface="Levenim MT" pitchFamily="2" charset="-79"/>
                <a:ea typeface="標楷體" panose="03000509000000000000" pitchFamily="65" charset="-120"/>
                <a:cs typeface="Levenim MT" pitchFamily="2" charset="-79"/>
              </a:rPr>
              <a:t>50/60hz</a:t>
            </a:r>
          </a:p>
          <a:p>
            <a:pPr>
              <a:defRPr/>
            </a:pPr>
            <a:endParaRPr lang="en-US" altLang="zh-TW" sz="1000" b="1" dirty="0">
              <a:latin typeface="Levenim MT" pitchFamily="2" charset="-79"/>
              <a:ea typeface="標楷體" panose="03000509000000000000" pitchFamily="65" charset="-120"/>
              <a:cs typeface="Levenim MT" pitchFamily="2" charset="-79"/>
            </a:endParaRPr>
          </a:p>
          <a:p>
            <a:pPr marL="285750" indent="-285750">
              <a:buFont typeface="Wingdings" panose="05000000000000000000" pitchFamily="2" charset="2"/>
              <a:buChar char="ü"/>
              <a:defRPr/>
            </a:pPr>
            <a:r>
              <a:rPr lang="zh-TW" altLang="en-US" sz="2400" b="1" dirty="0" smtClean="0">
                <a:latin typeface="Levenim MT" pitchFamily="2" charset="-79"/>
                <a:ea typeface="標楷體" panose="03000509000000000000" pitchFamily="65" charset="-120"/>
                <a:cs typeface="Levenim MT" pitchFamily="2" charset="-79"/>
              </a:rPr>
              <a:t>操作溫度 </a:t>
            </a:r>
            <a:r>
              <a:rPr lang="en-US" altLang="zh-TW" sz="2400" b="1" dirty="0" smtClean="0">
                <a:latin typeface="Levenim MT" pitchFamily="2" charset="-79"/>
                <a:ea typeface="標楷體" panose="03000509000000000000" pitchFamily="65" charset="-120"/>
                <a:cs typeface="Levenim MT" pitchFamily="2" charset="-79"/>
              </a:rPr>
              <a:t>:</a:t>
            </a:r>
            <a:r>
              <a:rPr lang="zh-TW" altLang="en-US" sz="2400" b="1" dirty="0" smtClean="0">
                <a:latin typeface="Levenim MT" pitchFamily="2" charset="-79"/>
                <a:ea typeface="標楷體" panose="03000509000000000000" pitchFamily="65" charset="-120"/>
                <a:cs typeface="Levenim MT" pitchFamily="2" charset="-79"/>
              </a:rPr>
              <a:t> </a:t>
            </a:r>
            <a:r>
              <a:rPr lang="en-US" altLang="zh-TW" sz="2400" b="1" dirty="0">
                <a:latin typeface="Levenim MT" pitchFamily="2" charset="-79"/>
                <a:ea typeface="標楷體" panose="03000509000000000000" pitchFamily="65" charset="-120"/>
                <a:cs typeface="Levenim MT" pitchFamily="2" charset="-79"/>
              </a:rPr>
              <a:t>-</a:t>
            </a:r>
            <a:r>
              <a:rPr lang="en-US" altLang="zh-TW" sz="2400" b="1" dirty="0" smtClean="0">
                <a:latin typeface="Levenim MT" pitchFamily="2" charset="-79"/>
                <a:ea typeface="標楷體" panose="03000509000000000000" pitchFamily="65" charset="-120"/>
                <a:cs typeface="Levenim MT" pitchFamily="2" charset="-79"/>
              </a:rPr>
              <a:t>20°C~70°C</a:t>
            </a:r>
          </a:p>
          <a:p>
            <a:pPr>
              <a:defRPr/>
            </a:pPr>
            <a:endParaRPr lang="en-US" altLang="zh-TW" sz="1000" b="1" dirty="0">
              <a:latin typeface="Levenim MT" pitchFamily="2" charset="-79"/>
              <a:ea typeface="標楷體" panose="03000509000000000000" pitchFamily="65" charset="-120"/>
              <a:cs typeface="Levenim MT" pitchFamily="2" charset="-79"/>
            </a:endParaRPr>
          </a:p>
          <a:p>
            <a:pPr marL="285750" indent="-285750">
              <a:buFont typeface="Wingdings" panose="05000000000000000000" pitchFamily="2" charset="2"/>
              <a:buChar char="ü"/>
              <a:defRPr/>
            </a:pPr>
            <a:r>
              <a:rPr lang="en-US" altLang="zh-TW" sz="2400" b="1" dirty="0" err="1">
                <a:latin typeface="Levenim MT" pitchFamily="2" charset="-79"/>
                <a:ea typeface="標楷體" panose="03000509000000000000" pitchFamily="65" charset="-120"/>
                <a:cs typeface="Levenim MT" pitchFamily="2" charset="-79"/>
              </a:rPr>
              <a:t>大小</a:t>
            </a:r>
            <a:r>
              <a:rPr lang="en-US" altLang="zh-TW" sz="2400" b="1" dirty="0">
                <a:latin typeface="Levenim MT" pitchFamily="2" charset="-79"/>
                <a:ea typeface="標楷體" panose="03000509000000000000" pitchFamily="65" charset="-120"/>
                <a:cs typeface="Levenim MT" pitchFamily="2" charset="-79"/>
              </a:rPr>
              <a:t>： 65cm x 25cm x </a:t>
            </a:r>
            <a:r>
              <a:rPr lang="en-US" altLang="zh-TW" sz="2400" b="1" dirty="0" smtClean="0">
                <a:latin typeface="Levenim MT" pitchFamily="2" charset="-79"/>
                <a:ea typeface="標楷體" panose="03000509000000000000" pitchFamily="65" charset="-120"/>
                <a:cs typeface="Levenim MT" pitchFamily="2" charset="-79"/>
              </a:rPr>
              <a:t>25cm</a:t>
            </a:r>
          </a:p>
          <a:p>
            <a:pPr>
              <a:defRPr/>
            </a:pPr>
            <a:endParaRPr lang="en-US" altLang="zh-TW" sz="1000" b="1" dirty="0">
              <a:latin typeface="Levenim MT" pitchFamily="2" charset="-79"/>
              <a:ea typeface="標楷體" panose="03000509000000000000" pitchFamily="65" charset="-120"/>
              <a:cs typeface="Levenim MT" pitchFamily="2" charset="-79"/>
            </a:endParaRPr>
          </a:p>
          <a:p>
            <a:pPr marL="285750" indent="-285750">
              <a:buFont typeface="Wingdings" panose="05000000000000000000" pitchFamily="2" charset="2"/>
              <a:buChar char="ü"/>
              <a:defRPr/>
            </a:pPr>
            <a:r>
              <a:rPr lang="en-US" altLang="zh-TW" sz="2400" b="1" dirty="0" err="1" smtClean="0">
                <a:latin typeface="Levenim MT" pitchFamily="2" charset="-79"/>
                <a:ea typeface="標楷體" panose="03000509000000000000" pitchFamily="65" charset="-120"/>
                <a:cs typeface="Levenim MT" pitchFamily="2" charset="-79"/>
              </a:rPr>
              <a:t>防水防塵，即使架設在室外</a:t>
            </a:r>
            <a:r>
              <a:rPr lang="en-US" altLang="zh-TW" sz="2400" b="1" dirty="0" smtClean="0">
                <a:latin typeface="Levenim MT" pitchFamily="2" charset="-79"/>
                <a:ea typeface="標楷體" panose="03000509000000000000" pitchFamily="65" charset="-120"/>
                <a:cs typeface="Levenim MT" pitchFamily="2" charset="-79"/>
              </a:rPr>
              <a:t>，</a:t>
            </a:r>
            <a:endParaRPr lang="en-US" altLang="zh-TW" sz="2400" b="1" dirty="0">
              <a:latin typeface="Levenim MT" pitchFamily="2" charset="-79"/>
              <a:ea typeface="標楷體" panose="03000509000000000000" pitchFamily="65" charset="-120"/>
              <a:cs typeface="Levenim MT" pitchFamily="2" charset="-79"/>
            </a:endParaRPr>
          </a:p>
          <a:p>
            <a:pPr>
              <a:defRPr/>
            </a:pPr>
            <a:r>
              <a:rPr lang="zh-TW" altLang="en-US" sz="2400" b="1" dirty="0">
                <a:latin typeface="Levenim MT" pitchFamily="2" charset="-79"/>
                <a:ea typeface="標楷體" panose="03000509000000000000" pitchFamily="65" charset="-120"/>
                <a:cs typeface="Levenim MT" pitchFamily="2" charset="-79"/>
              </a:rPr>
              <a:t>  </a:t>
            </a:r>
            <a:r>
              <a:rPr lang="en-US" altLang="zh-TW" sz="2400" b="1" dirty="0" err="1" smtClean="0">
                <a:latin typeface="Levenim MT" pitchFamily="2" charset="-79"/>
                <a:ea typeface="標楷體" panose="03000509000000000000" pitchFamily="65" charset="-120"/>
                <a:cs typeface="Levenim MT" pitchFamily="2" charset="-79"/>
              </a:rPr>
              <a:t>面對風吹雨打，綽綽有餘</a:t>
            </a:r>
            <a:r>
              <a:rPr lang="zh-TW" altLang="en-US" sz="2400" b="1" dirty="0" smtClean="0">
                <a:latin typeface="Levenim MT" pitchFamily="2" charset="-79"/>
                <a:ea typeface="標楷體" panose="03000509000000000000" pitchFamily="65" charset="-120"/>
                <a:cs typeface="Levenim MT" pitchFamily="2" charset="-79"/>
              </a:rPr>
              <a:t>。</a:t>
            </a:r>
            <a:endParaRPr lang="zh-TW" altLang="zh-TW" sz="2400" b="1" dirty="0">
              <a:latin typeface="Levenim MT" pitchFamily="2" charset="-79"/>
              <a:ea typeface="標楷體" panose="03000509000000000000" pitchFamily="65" charset="-120"/>
              <a:cs typeface="Levenim MT" pitchFamily="2" charset="-79"/>
            </a:endParaRPr>
          </a:p>
        </p:txBody>
      </p:sp>
      <p:pic>
        <p:nvPicPr>
          <p:cNvPr id="6"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492920"/>
            <a:ext cx="2376686" cy="1785001"/>
          </a:xfrm>
          <a:prstGeom prst="rect">
            <a:avLst/>
          </a:prstGeom>
          <a:ln>
            <a:noFill/>
          </a:ln>
          <a:effectLst>
            <a:outerShdw blurRad="292100" dist="139700" dir="2700000" algn="tl" rotWithShape="0">
              <a:srgbClr val="333333">
                <a:alpha val="65000"/>
              </a:srgbClr>
            </a:outerShdw>
          </a:effectLst>
          <a:extLst/>
        </p:spPr>
      </p:pic>
      <p:cxnSp>
        <p:nvCxnSpPr>
          <p:cNvPr id="7" name="直線接點 6"/>
          <p:cNvCxnSpPr/>
          <p:nvPr/>
        </p:nvCxnSpPr>
        <p:spPr>
          <a:xfrm>
            <a:off x="809836" y="3429000"/>
            <a:ext cx="5545138" cy="0"/>
          </a:xfrm>
          <a:prstGeom prst="line">
            <a:avLst/>
          </a:prstGeom>
          <a:ln/>
        </p:spPr>
        <p:style>
          <a:lnRef idx="3">
            <a:schemeClr val="accent3"/>
          </a:lnRef>
          <a:fillRef idx="0">
            <a:schemeClr val="accent3"/>
          </a:fillRef>
          <a:effectRef idx="2">
            <a:schemeClr val="accent3"/>
          </a:effectRef>
          <a:fontRef idx="minor">
            <a:schemeClr val="tx1"/>
          </a:fontRef>
        </p:style>
      </p:cxnSp>
      <p:sp>
        <p:nvSpPr>
          <p:cNvPr id="8" name="投影片編號版面配置區 1"/>
          <p:cNvSpPr>
            <a:spLocks noGrp="1"/>
          </p:cNvSpPr>
          <p:nvPr>
            <p:ph type="sldNum" sz="quarter" idx="4294967295"/>
          </p:nvPr>
        </p:nvSpPr>
        <p:spPr>
          <a:xfrm>
            <a:off x="6553200" y="6356350"/>
            <a:ext cx="2133600" cy="365125"/>
          </a:xfrm>
          <a:prstGeom prst="rect">
            <a:avLst/>
          </a:prstGeom>
        </p:spPr>
        <p:txBody>
          <a:bodyPr/>
          <a:lstStyle/>
          <a:p>
            <a:fld id="{A8D36CD8-B857-472F-BA7D-A2A5DBF9E5F5}" type="slidenum">
              <a:rPr lang="zh-CN" altLang="en-US" smtClean="0"/>
              <a:pPr/>
              <a:t>12</a:t>
            </a:fld>
            <a:endParaRPr lang="zh-CN" altLang="en-US" dirty="0"/>
          </a:p>
        </p:txBody>
      </p:sp>
    </p:spTree>
    <p:extLst>
      <p:ext uri="{BB962C8B-B14F-4D97-AF65-F5344CB8AC3E}">
        <p14:creationId xmlns:p14="http://schemas.microsoft.com/office/powerpoint/2010/main" val="1468233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340768"/>
            <a:ext cx="9125000" cy="4855058"/>
          </a:xfrm>
          <a:prstGeom prst="rect">
            <a:avLst/>
          </a:prstGeom>
          <a:solidFill>
            <a:schemeClr val="bg1">
              <a:alpha val="7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25" y="1609917"/>
            <a:ext cx="8568952"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52975" y="1374448"/>
            <a:ext cx="4568825" cy="1569660"/>
          </a:xfrm>
          <a:prstGeom prst="rect">
            <a:avLst/>
          </a:prstGeom>
        </p:spPr>
        <p:txBody>
          <a:bodyPr>
            <a:spAutoFit/>
          </a:bodyPr>
          <a:lstStyle/>
          <a:p>
            <a:pPr marL="285750" indent="-285750">
              <a:buFont typeface="Wingdings" panose="05000000000000000000" pitchFamily="2" charset="2"/>
              <a:buChar char="ü"/>
              <a:defRPr/>
            </a:pPr>
            <a:r>
              <a:rPr lang="en-US" altLang="zh-TW" sz="2400" b="1" dirty="0" smtClean="0">
                <a:latin typeface="Levenim MT" pitchFamily="2" charset="-79"/>
                <a:ea typeface="標楷體" panose="03000509000000000000" pitchFamily="65" charset="-120"/>
                <a:cs typeface="Levenim MT" pitchFamily="2" charset="-79"/>
              </a:rPr>
              <a:t>可以儲存搜集1000個表的資料</a:t>
            </a:r>
          </a:p>
          <a:p>
            <a:pPr marL="285750" indent="-285750">
              <a:buFont typeface="Wingdings" panose="05000000000000000000" pitchFamily="2" charset="2"/>
              <a:buChar char="ü"/>
              <a:defRPr/>
            </a:pPr>
            <a:r>
              <a:rPr lang="en-US" altLang="zh-TW" sz="2400" b="1" dirty="0" err="1" smtClean="0">
                <a:latin typeface="Levenim MT" pitchFamily="2" charset="-79"/>
                <a:ea typeface="標楷體" panose="03000509000000000000" pitchFamily="65" charset="-120"/>
                <a:cs typeface="Levenim MT" pitchFamily="2" charset="-79"/>
              </a:rPr>
              <a:t>可以儲存</a:t>
            </a:r>
            <a:r>
              <a:rPr lang="en-US" altLang="zh-TW" sz="2400" b="1" dirty="0" smtClean="0">
                <a:latin typeface="Levenim MT" pitchFamily="2" charset="-79"/>
                <a:ea typeface="標楷體" panose="03000509000000000000" pitchFamily="65" charset="-120"/>
                <a:cs typeface="Levenim MT" pitchFamily="2" charset="-79"/>
              </a:rPr>
              <a:t> 365 </a:t>
            </a:r>
            <a:r>
              <a:rPr lang="en-US" altLang="zh-TW" sz="2400" b="1" dirty="0" err="1" smtClean="0">
                <a:latin typeface="Levenim MT" pitchFamily="2" charset="-79"/>
                <a:ea typeface="標楷體" panose="03000509000000000000" pitchFamily="65" charset="-120"/>
                <a:cs typeface="Levenim MT" pitchFamily="2" charset="-79"/>
              </a:rPr>
              <a:t>天資料</a:t>
            </a:r>
            <a:endParaRPr lang="en-US" altLang="zh-TW" sz="2400" b="1" dirty="0">
              <a:latin typeface="Levenim MT" pitchFamily="2" charset="-79"/>
              <a:ea typeface="標楷體" panose="03000509000000000000" pitchFamily="65" charset="-120"/>
              <a:cs typeface="Levenim MT" pitchFamily="2" charset="-79"/>
            </a:endParaRPr>
          </a:p>
          <a:p>
            <a:pPr marL="285750" indent="-285750">
              <a:buFont typeface="Wingdings" panose="05000000000000000000" pitchFamily="2" charset="2"/>
              <a:buChar char="ü"/>
              <a:defRPr/>
            </a:pPr>
            <a:r>
              <a:rPr lang="en-US" altLang="zh-TW" sz="2400" b="1" dirty="0" err="1" smtClean="0">
                <a:latin typeface="Levenim MT" pitchFamily="2" charset="-79"/>
                <a:ea typeface="標楷體" panose="03000509000000000000" pitchFamily="65" charset="-120"/>
                <a:cs typeface="Levenim MT" pitchFamily="2" charset="-79"/>
              </a:rPr>
              <a:t>與表間以無線電通信</a:t>
            </a:r>
            <a:endParaRPr lang="en-US" altLang="zh-TW" sz="2400" b="1" dirty="0">
              <a:latin typeface="Levenim MT" pitchFamily="2" charset="-79"/>
              <a:ea typeface="標楷體" panose="03000509000000000000" pitchFamily="65" charset="-120"/>
              <a:cs typeface="Levenim MT" pitchFamily="2" charset="-79"/>
            </a:endParaRPr>
          </a:p>
          <a:p>
            <a:pPr marL="285750" indent="-285750">
              <a:buFont typeface="Wingdings" panose="05000000000000000000" pitchFamily="2" charset="2"/>
              <a:buChar char="ü"/>
              <a:defRPr/>
            </a:pPr>
            <a:r>
              <a:rPr lang="en-US" altLang="zh-TW" sz="2400" b="1" dirty="0" err="1" smtClean="0">
                <a:latin typeface="Levenim MT" pitchFamily="2" charset="-79"/>
                <a:ea typeface="標楷體" panose="03000509000000000000" pitchFamily="65" charset="-120"/>
                <a:cs typeface="Levenim MT" pitchFamily="2" charset="-79"/>
              </a:rPr>
              <a:t>與控制中心間以GPRS</a:t>
            </a:r>
            <a:r>
              <a:rPr lang="en-US" altLang="zh-TW" sz="2400" b="1" dirty="0" smtClean="0">
                <a:latin typeface="Levenim MT" pitchFamily="2" charset="-79"/>
                <a:ea typeface="標楷體" panose="03000509000000000000" pitchFamily="65" charset="-120"/>
                <a:cs typeface="Levenim MT" pitchFamily="2" charset="-79"/>
              </a:rPr>
              <a:t>/3G</a:t>
            </a:r>
            <a:r>
              <a:rPr lang="en-US" altLang="zh-TW" sz="2400" b="1" dirty="0">
                <a:latin typeface="Levenim MT" pitchFamily="2" charset="-79"/>
                <a:ea typeface="標楷體" panose="03000509000000000000" pitchFamily="65" charset="-120"/>
                <a:cs typeface="Levenim MT" pitchFamily="2" charset="-79"/>
              </a:rPr>
              <a:t>通信</a:t>
            </a:r>
          </a:p>
        </p:txBody>
      </p:sp>
      <p:sp>
        <p:nvSpPr>
          <p:cNvPr id="5" name="矩形 8"/>
          <p:cNvSpPr>
            <a:spLocks noChangeArrowheads="1"/>
          </p:cNvSpPr>
          <p:nvPr/>
        </p:nvSpPr>
        <p:spPr bwMode="auto">
          <a:xfrm>
            <a:off x="539552" y="908720"/>
            <a:ext cx="1827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3200" b="1" dirty="0" err="1">
                <a:latin typeface="Levenim MT" pitchFamily="2" charset="-79"/>
                <a:ea typeface="標楷體" pitchFamily="65" charset="-120"/>
                <a:cs typeface="Levenim MT" pitchFamily="2" charset="-79"/>
              </a:rPr>
              <a:t>集中器</a:t>
            </a:r>
            <a:r>
              <a:rPr lang="en-US" altLang="zh-TW" sz="3200" b="1" dirty="0">
                <a:latin typeface="Levenim MT" pitchFamily="2" charset="-79"/>
                <a:ea typeface="標楷體" pitchFamily="65" charset="-120"/>
                <a:cs typeface="Levenim MT" pitchFamily="2" charset="-79"/>
              </a:rPr>
              <a:t>：</a:t>
            </a:r>
            <a:endParaRPr lang="zh-TW" altLang="en-US" sz="3200" b="1" dirty="0">
              <a:latin typeface="Levenim MT" pitchFamily="2" charset="-79"/>
              <a:ea typeface="標楷體" pitchFamily="65" charset="-120"/>
              <a:cs typeface="Levenim MT" pitchFamily="2" charset="-79"/>
            </a:endParaRPr>
          </a:p>
        </p:txBody>
      </p:sp>
      <p:sp>
        <p:nvSpPr>
          <p:cNvPr id="6" name="文字方塊 5"/>
          <p:cNvSpPr txBox="1"/>
          <p:nvPr/>
        </p:nvSpPr>
        <p:spPr>
          <a:xfrm>
            <a:off x="395536" y="4843452"/>
            <a:ext cx="1296144" cy="307777"/>
          </a:xfrm>
          <a:prstGeom prst="rect">
            <a:avLst/>
          </a:prstGeom>
          <a:solidFill>
            <a:schemeClr val="bg1"/>
          </a:solidFill>
        </p:spPr>
        <p:txBody>
          <a:bodyPr wrap="square" rtlCol="0">
            <a:spAutoFit/>
          </a:bodyPr>
          <a:lstStyle/>
          <a:p>
            <a:r>
              <a:rPr lang="zh-TW" altLang="en-US" sz="1400" b="1" dirty="0" smtClean="0">
                <a:solidFill>
                  <a:srgbClr val="FF0000"/>
                </a:solidFill>
                <a:latin typeface="+mj-lt"/>
                <a:ea typeface="標楷體" pitchFamily="65" charset="-120"/>
              </a:rPr>
              <a:t>水錶</a:t>
            </a:r>
            <a:r>
              <a:rPr lang="en-US" altLang="zh-TW" sz="1400" b="1" dirty="0" smtClean="0">
                <a:solidFill>
                  <a:srgbClr val="FF0000"/>
                </a:solidFill>
                <a:latin typeface="+mj-lt"/>
                <a:ea typeface="標楷體" pitchFamily="65" charset="-120"/>
              </a:rPr>
              <a:t>/</a:t>
            </a:r>
            <a:r>
              <a:rPr lang="zh-TW" altLang="en-US" sz="1400" b="1" dirty="0">
                <a:solidFill>
                  <a:srgbClr val="FF0000"/>
                </a:solidFill>
                <a:latin typeface="+mj-lt"/>
                <a:ea typeface="標楷體" pitchFamily="65" charset="-120"/>
              </a:rPr>
              <a:t>瓦斯</a:t>
            </a:r>
            <a:r>
              <a:rPr lang="zh-TW" altLang="en-US" sz="1400" b="1" dirty="0" smtClean="0">
                <a:solidFill>
                  <a:srgbClr val="FF0000"/>
                </a:solidFill>
                <a:latin typeface="+mj-lt"/>
                <a:ea typeface="標楷體" pitchFamily="65" charset="-120"/>
              </a:rPr>
              <a:t>表</a:t>
            </a:r>
            <a:endParaRPr lang="zh-TW" altLang="en-US" sz="1400" b="1" dirty="0">
              <a:solidFill>
                <a:srgbClr val="FF0000"/>
              </a:solidFill>
              <a:latin typeface="+mj-lt"/>
              <a:ea typeface="標楷體" pitchFamily="65" charset="-120"/>
            </a:endParaRPr>
          </a:p>
        </p:txBody>
      </p:sp>
      <p:sp>
        <p:nvSpPr>
          <p:cNvPr id="7" name="文字方塊 6"/>
          <p:cNvSpPr txBox="1"/>
          <p:nvPr/>
        </p:nvSpPr>
        <p:spPr>
          <a:xfrm>
            <a:off x="7612832" y="2420888"/>
            <a:ext cx="1512168" cy="523220"/>
          </a:xfrm>
          <a:prstGeom prst="rect">
            <a:avLst/>
          </a:prstGeom>
          <a:solidFill>
            <a:schemeClr val="bg1"/>
          </a:solidFill>
        </p:spPr>
        <p:txBody>
          <a:bodyPr wrap="square" rtlCol="0">
            <a:spAutoFit/>
          </a:bodyPr>
          <a:lstStyle/>
          <a:p>
            <a:r>
              <a:rPr lang="zh-TW" altLang="en-US" sz="1400" b="1" dirty="0" smtClean="0">
                <a:solidFill>
                  <a:srgbClr val="FF0000"/>
                </a:solidFill>
                <a:latin typeface="+mj-lt"/>
                <a:ea typeface="標楷體" pitchFamily="65" charset="-120"/>
              </a:rPr>
              <a:t>水</a:t>
            </a:r>
            <a:r>
              <a:rPr lang="en-US" altLang="zh-TW" sz="1400" b="1" dirty="0" smtClean="0">
                <a:solidFill>
                  <a:srgbClr val="FF0000"/>
                </a:solidFill>
                <a:latin typeface="+mj-lt"/>
                <a:ea typeface="標楷體" pitchFamily="65" charset="-120"/>
              </a:rPr>
              <a:t>/</a:t>
            </a:r>
            <a:r>
              <a:rPr lang="zh-TW" altLang="en-US" sz="1400" b="1" dirty="0" smtClean="0">
                <a:solidFill>
                  <a:srgbClr val="FF0000"/>
                </a:solidFill>
                <a:latin typeface="+mj-lt"/>
                <a:ea typeface="標楷體" pitchFamily="65" charset="-120"/>
              </a:rPr>
              <a:t>瓦斯開票系統</a:t>
            </a:r>
            <a:endParaRPr lang="en-US" altLang="zh-TW" sz="1400" b="1" dirty="0" smtClean="0">
              <a:solidFill>
                <a:srgbClr val="FF0000"/>
              </a:solidFill>
              <a:latin typeface="+mj-lt"/>
              <a:ea typeface="標楷體" pitchFamily="65" charset="-120"/>
            </a:endParaRPr>
          </a:p>
          <a:p>
            <a:endParaRPr lang="zh-TW" altLang="en-US" sz="1400" b="1" dirty="0">
              <a:solidFill>
                <a:srgbClr val="FF0000"/>
              </a:solidFill>
              <a:latin typeface="+mj-lt"/>
              <a:ea typeface="標楷體" pitchFamily="65" charset="-120"/>
            </a:endParaRPr>
          </a:p>
        </p:txBody>
      </p:sp>
      <p:sp>
        <p:nvSpPr>
          <p:cNvPr id="8" name="文字方塊 7"/>
          <p:cNvSpPr txBox="1"/>
          <p:nvPr/>
        </p:nvSpPr>
        <p:spPr>
          <a:xfrm>
            <a:off x="6372200" y="2682498"/>
            <a:ext cx="864096" cy="523220"/>
          </a:xfrm>
          <a:prstGeom prst="rect">
            <a:avLst/>
          </a:prstGeom>
          <a:solidFill>
            <a:schemeClr val="bg1"/>
          </a:solidFill>
        </p:spPr>
        <p:txBody>
          <a:bodyPr wrap="square" rtlCol="0">
            <a:spAutoFit/>
          </a:bodyPr>
          <a:lstStyle/>
          <a:p>
            <a:r>
              <a:rPr lang="en-US" altLang="zh-TW" sz="1400" b="1" dirty="0" smtClean="0">
                <a:solidFill>
                  <a:srgbClr val="FF0000"/>
                </a:solidFill>
                <a:latin typeface="+mj-lt"/>
                <a:ea typeface="標楷體" pitchFamily="65" charset="-120"/>
              </a:rPr>
              <a:t>AMDMS</a:t>
            </a:r>
          </a:p>
          <a:p>
            <a:r>
              <a:rPr lang="zh-TW" altLang="en-US" sz="1400" b="1" dirty="0" smtClean="0">
                <a:solidFill>
                  <a:srgbClr val="FF0000"/>
                </a:solidFill>
                <a:latin typeface="+mj-lt"/>
                <a:ea typeface="標楷體" pitchFamily="65" charset="-120"/>
              </a:rPr>
              <a:t>服務氣</a:t>
            </a:r>
            <a:endParaRPr lang="en-US" altLang="zh-TW" sz="1400" b="1" dirty="0" smtClean="0">
              <a:solidFill>
                <a:srgbClr val="FF0000"/>
              </a:solidFill>
              <a:latin typeface="+mj-lt"/>
              <a:ea typeface="標楷體" pitchFamily="65" charset="-120"/>
            </a:endParaRPr>
          </a:p>
        </p:txBody>
      </p:sp>
      <p:sp>
        <p:nvSpPr>
          <p:cNvPr id="9" name="投影片編號版面配置區 2"/>
          <p:cNvSpPr>
            <a:spLocks noGrp="1"/>
          </p:cNvSpPr>
          <p:nvPr>
            <p:ph type="sldNum" sz="quarter" idx="4294967295"/>
          </p:nvPr>
        </p:nvSpPr>
        <p:spPr>
          <a:xfrm>
            <a:off x="6553200" y="6356350"/>
            <a:ext cx="2133600" cy="365125"/>
          </a:xfrm>
          <a:prstGeom prst="rect">
            <a:avLst/>
          </a:prstGeom>
        </p:spPr>
        <p:txBody>
          <a:bodyPr/>
          <a:lstStyle/>
          <a:p>
            <a:fld id="{A8D36CD8-B857-472F-BA7D-A2A5DBF9E5F5}" type="slidenum">
              <a:rPr lang="zh-CN" altLang="en-US" smtClean="0"/>
              <a:pPr/>
              <a:t>13</a:t>
            </a:fld>
            <a:endParaRPr lang="zh-CN" altLang="en-US" dirty="0"/>
          </a:p>
        </p:txBody>
      </p:sp>
    </p:spTree>
    <p:extLst>
      <p:ext uri="{BB962C8B-B14F-4D97-AF65-F5344CB8AC3E}">
        <p14:creationId xmlns:p14="http://schemas.microsoft.com/office/powerpoint/2010/main" val="1468233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H="1">
            <a:off x="7524328" y="1928802"/>
            <a:ext cx="1548266" cy="2786082"/>
          </a:xfrm>
          <a:prstGeom prst="rect">
            <a:avLst/>
          </a:prstGeom>
          <a:gradFill>
            <a:gsLst>
              <a:gs pos="20000">
                <a:srgbClr val="FAA204">
                  <a:alpha val="41961"/>
                </a:srgbClr>
              </a:gs>
              <a:gs pos="100000">
                <a:srgbClr val="FFCC00">
                  <a:alpha val="0"/>
                </a:srgbClr>
              </a:gs>
              <a:gs pos="95000">
                <a:schemeClr val="bg1">
                  <a:alpha val="2000"/>
                </a:schemeClr>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4333" y="1928802"/>
            <a:ext cx="1932037" cy="2786082"/>
          </a:xfrm>
          <a:prstGeom prst="rect">
            <a:avLst/>
          </a:prstGeom>
          <a:gradFill>
            <a:gsLst>
              <a:gs pos="20000">
                <a:srgbClr val="FAA204">
                  <a:alpha val="41961"/>
                </a:srgbClr>
              </a:gs>
              <a:gs pos="100000">
                <a:srgbClr val="FFCC00">
                  <a:alpha val="0"/>
                </a:srgbClr>
              </a:gs>
              <a:gs pos="95000">
                <a:schemeClr val="bg1">
                  <a:alpha val="2000"/>
                </a:schemeClr>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6"/>
          <p:cNvSpPr>
            <a:spLocks noChangeArrowheads="1"/>
          </p:cNvSpPr>
          <p:nvPr/>
        </p:nvSpPr>
        <p:spPr bwMode="gray">
          <a:xfrm>
            <a:off x="3000364" y="857232"/>
            <a:ext cx="3467616" cy="584775"/>
          </a:xfrm>
          <a:prstGeom prst="rect">
            <a:avLst/>
          </a:prstGeom>
          <a:noFill/>
          <a:ln w="9525">
            <a:noFill/>
            <a:miter lim="800000"/>
            <a:headEnd/>
            <a:tailEnd/>
          </a:ln>
          <a:effectLst/>
        </p:spPr>
        <p:txBody>
          <a:bodyPr wrap="none">
            <a:spAutoFit/>
          </a:bodyPr>
          <a:lstStyle/>
          <a:p>
            <a:r>
              <a:rPr lang="en-US" altLang="zh-TW" sz="3200" b="1" dirty="0" err="1" smtClean="0">
                <a:solidFill>
                  <a:srgbClr val="002060"/>
                </a:solidFill>
                <a:latin typeface="Levenim MT" pitchFamily="2" charset="-79"/>
                <a:ea typeface="標楷體" pitchFamily="65" charset="-120"/>
                <a:cs typeface="Levenim MT" pitchFamily="2" charset="-79"/>
              </a:rPr>
              <a:t>固網式主要特色</a:t>
            </a:r>
            <a:r>
              <a:rPr lang="en-US" altLang="zh-TW" sz="3200" b="1" dirty="0" smtClean="0">
                <a:solidFill>
                  <a:srgbClr val="002060"/>
                </a:solidFill>
                <a:latin typeface="Levenim MT" pitchFamily="2" charset="-79"/>
                <a:ea typeface="標楷體" pitchFamily="65" charset="-120"/>
                <a:cs typeface="Levenim MT" pitchFamily="2" charset="-79"/>
              </a:rPr>
              <a:t>：</a:t>
            </a:r>
            <a:endParaRPr lang="zh-TW" altLang="en-US" sz="3200" b="1" dirty="0">
              <a:solidFill>
                <a:srgbClr val="002060"/>
              </a:solidFill>
              <a:latin typeface="Levenim MT" pitchFamily="2" charset="-79"/>
              <a:ea typeface="標楷體" pitchFamily="65" charset="-120"/>
              <a:cs typeface="Levenim MT" pitchFamily="2" charset="-79"/>
            </a:endParaRPr>
          </a:p>
        </p:txBody>
      </p:sp>
      <p:sp>
        <p:nvSpPr>
          <p:cNvPr id="5" name="矩形 4"/>
          <p:cNvSpPr/>
          <p:nvPr/>
        </p:nvSpPr>
        <p:spPr>
          <a:xfrm>
            <a:off x="1907704" y="1571847"/>
            <a:ext cx="5616624" cy="3369321"/>
          </a:xfrm>
          <a:prstGeom prst="rect">
            <a:avLst/>
          </a:prstGeom>
          <a:solidFill>
            <a:schemeClr val="bg1">
              <a:alpha val="7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p>
        </p:txBody>
      </p:sp>
      <p:sp>
        <p:nvSpPr>
          <p:cNvPr id="6" name="矩形 4"/>
          <p:cNvSpPr>
            <a:spLocks noChangeArrowheads="1"/>
          </p:cNvSpPr>
          <p:nvPr/>
        </p:nvSpPr>
        <p:spPr bwMode="auto">
          <a:xfrm>
            <a:off x="1979712" y="1752182"/>
            <a:ext cx="525658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Wingdings" pitchFamily="2" charset="2"/>
              <a:buChar char="ü"/>
            </a:pPr>
            <a:r>
              <a:rPr lang="en-US" altLang="zh-TW" sz="2800" dirty="0" err="1" smtClean="0">
                <a:latin typeface="Levenim MT" pitchFamily="2" charset="-79"/>
                <a:ea typeface="標楷體" pitchFamily="65" charset="-120"/>
                <a:cs typeface="Levenim MT" pitchFamily="2" charset="-79"/>
              </a:rPr>
              <a:t>自動每天上傳</a:t>
            </a:r>
            <a:r>
              <a:rPr lang="zh-TW" altLang="en-US" sz="2800" dirty="0" smtClean="0">
                <a:latin typeface="Levenim MT" pitchFamily="2" charset="-79"/>
                <a:ea typeface="標楷體" pitchFamily="65" charset="-120"/>
                <a:cs typeface="Levenim MT" pitchFamily="2" charset="-79"/>
              </a:rPr>
              <a:t>瓦斯</a:t>
            </a:r>
            <a:r>
              <a:rPr lang="en-US" altLang="zh-TW" sz="2800" dirty="0" err="1" smtClean="0">
                <a:latin typeface="Levenim MT" pitchFamily="2" charset="-79"/>
                <a:ea typeface="標楷體" pitchFamily="65" charset="-120"/>
                <a:cs typeface="Levenim MT" pitchFamily="2" charset="-79"/>
              </a:rPr>
              <a:t>用量</a:t>
            </a:r>
            <a:endParaRPr lang="en-US" altLang="zh-TW" sz="2800" dirty="0">
              <a:latin typeface="Levenim MT" pitchFamily="2" charset="-79"/>
              <a:ea typeface="標楷體" pitchFamily="65" charset="-120"/>
              <a:cs typeface="Levenim MT" pitchFamily="2" charset="-79"/>
            </a:endParaRPr>
          </a:p>
          <a:p>
            <a:pPr marL="285750" indent="-285750">
              <a:buFont typeface="Wingdings" pitchFamily="2" charset="2"/>
              <a:buChar char="ü"/>
            </a:pPr>
            <a:endParaRPr lang="en-US" altLang="zh-TW" sz="500" dirty="0" smtClean="0">
              <a:latin typeface="Levenim MT" pitchFamily="2" charset="-79"/>
              <a:ea typeface="標楷體" pitchFamily="65" charset="-120"/>
              <a:cs typeface="Levenim MT" pitchFamily="2" charset="-79"/>
            </a:endParaRPr>
          </a:p>
          <a:p>
            <a:pPr marL="285750" indent="-285750">
              <a:buFont typeface="Wingdings" pitchFamily="2" charset="2"/>
              <a:buChar char="ü"/>
            </a:pPr>
            <a:endParaRPr lang="en-US" altLang="zh-TW" sz="500" dirty="0" smtClean="0">
              <a:latin typeface="Levenim MT" pitchFamily="2" charset="-79"/>
              <a:ea typeface="標楷體" pitchFamily="65" charset="-120"/>
              <a:cs typeface="Levenim MT" pitchFamily="2" charset="-79"/>
            </a:endParaRPr>
          </a:p>
          <a:p>
            <a:pPr marL="285750" indent="-285750">
              <a:buFont typeface="Wingdings" pitchFamily="2" charset="2"/>
              <a:buChar char="ü"/>
            </a:pPr>
            <a:r>
              <a:rPr lang="en-US" altLang="zh-TW" sz="2800" dirty="0" err="1" smtClean="0">
                <a:latin typeface="Levenim MT" pitchFamily="2" charset="-79"/>
                <a:ea typeface="標楷體" pitchFamily="65" charset="-120"/>
                <a:cs typeface="Levenim MT" pitchFamily="2" charset="-79"/>
              </a:rPr>
              <a:t>高通信成功率上傳，準確度高</a:t>
            </a:r>
            <a:endParaRPr lang="en-US" altLang="zh-TW" sz="2800" dirty="0">
              <a:latin typeface="Levenim MT" pitchFamily="2" charset="-79"/>
              <a:ea typeface="標楷體" pitchFamily="65" charset="-120"/>
              <a:cs typeface="Levenim MT" pitchFamily="2" charset="-79"/>
            </a:endParaRPr>
          </a:p>
          <a:p>
            <a:pPr marL="285750" indent="-285750">
              <a:buFont typeface="Wingdings" pitchFamily="2" charset="2"/>
              <a:buChar char="ü"/>
            </a:pPr>
            <a:endParaRPr lang="en-US" altLang="zh-TW" sz="500" dirty="0" smtClean="0">
              <a:latin typeface="Levenim MT" pitchFamily="2" charset="-79"/>
              <a:ea typeface="標楷體" pitchFamily="65" charset="-120"/>
              <a:cs typeface="Levenim MT" pitchFamily="2" charset="-79"/>
            </a:endParaRPr>
          </a:p>
          <a:p>
            <a:pPr marL="285750" indent="-285750">
              <a:buFont typeface="Wingdings" pitchFamily="2" charset="2"/>
              <a:buChar char="ü"/>
            </a:pPr>
            <a:r>
              <a:rPr lang="en-US" altLang="zh-TW" sz="2800" dirty="0" smtClean="0">
                <a:latin typeface="Levenim MT" pitchFamily="2" charset="-79"/>
                <a:ea typeface="標楷體" pitchFamily="65" charset="-120"/>
                <a:cs typeface="Levenim MT" pitchFamily="2" charset="-79"/>
              </a:rPr>
              <a:t>耐用10年以上</a:t>
            </a:r>
            <a:endParaRPr lang="en-US" altLang="zh-TW" sz="2800" dirty="0">
              <a:latin typeface="Levenim MT" pitchFamily="2" charset="-79"/>
              <a:ea typeface="標楷體" pitchFamily="65" charset="-120"/>
              <a:cs typeface="Levenim MT" pitchFamily="2" charset="-79"/>
            </a:endParaRPr>
          </a:p>
          <a:p>
            <a:pPr marL="285750" indent="-285750">
              <a:buFont typeface="Wingdings" pitchFamily="2" charset="2"/>
              <a:buChar char="ü"/>
            </a:pPr>
            <a:endParaRPr lang="en-US" altLang="zh-TW" sz="500" dirty="0" smtClean="0">
              <a:latin typeface="Levenim MT" pitchFamily="2" charset="-79"/>
              <a:ea typeface="標楷體" pitchFamily="65" charset="-120"/>
              <a:cs typeface="Levenim MT" pitchFamily="2" charset="-79"/>
            </a:endParaRPr>
          </a:p>
          <a:p>
            <a:pPr marL="285750" indent="-285750">
              <a:buFont typeface="Wingdings" pitchFamily="2" charset="2"/>
              <a:buChar char="ü"/>
            </a:pPr>
            <a:r>
              <a:rPr lang="en-US" altLang="zh-TW" sz="2800" dirty="0" err="1" smtClean="0">
                <a:latin typeface="Levenim MT" pitchFamily="2" charset="-79"/>
                <a:ea typeface="標楷體" pitchFamily="65" charset="-120"/>
                <a:cs typeface="Levenim MT" pitchFamily="2" charset="-79"/>
              </a:rPr>
              <a:t>通信成本低</a:t>
            </a:r>
            <a:endParaRPr lang="en-US" altLang="zh-TW" sz="2800" dirty="0">
              <a:latin typeface="Levenim MT" pitchFamily="2" charset="-79"/>
              <a:ea typeface="標楷體" pitchFamily="65" charset="-120"/>
              <a:cs typeface="Levenim MT" pitchFamily="2" charset="-79"/>
            </a:endParaRPr>
          </a:p>
          <a:p>
            <a:pPr marL="285750" indent="-285750">
              <a:buFont typeface="Wingdings" pitchFamily="2" charset="2"/>
              <a:buChar char="ü"/>
            </a:pPr>
            <a:endParaRPr lang="en-US" altLang="zh-TW" sz="500" dirty="0" smtClean="0">
              <a:latin typeface="Levenim MT" pitchFamily="2" charset="-79"/>
              <a:ea typeface="標楷體" pitchFamily="65" charset="-120"/>
              <a:cs typeface="Levenim MT" pitchFamily="2" charset="-79"/>
            </a:endParaRPr>
          </a:p>
          <a:p>
            <a:pPr marL="285750" indent="-285750">
              <a:buFont typeface="Wingdings" pitchFamily="2" charset="2"/>
              <a:buChar char="ü"/>
            </a:pPr>
            <a:r>
              <a:rPr lang="en-US" altLang="zh-TW" sz="2800" dirty="0" err="1" smtClean="0">
                <a:latin typeface="Levenim MT" pitchFamily="2" charset="-79"/>
                <a:ea typeface="標楷體" pitchFamily="65" charset="-120"/>
                <a:cs typeface="Levenim MT" pitchFamily="2" charset="-79"/>
              </a:rPr>
              <a:t>可以偵測逆流及漏氣</a:t>
            </a:r>
            <a:endParaRPr lang="en-US" altLang="zh-TW" sz="2800" dirty="0">
              <a:latin typeface="Levenim MT" pitchFamily="2" charset="-79"/>
              <a:ea typeface="標楷體" pitchFamily="65" charset="-120"/>
              <a:cs typeface="Levenim MT" pitchFamily="2" charset="-79"/>
            </a:endParaRPr>
          </a:p>
          <a:p>
            <a:pPr marL="285750" indent="-285750">
              <a:buFont typeface="Wingdings" pitchFamily="2" charset="2"/>
              <a:buChar char="ü"/>
            </a:pPr>
            <a:endParaRPr lang="en-US" altLang="zh-TW" sz="500" dirty="0" smtClean="0">
              <a:latin typeface="Levenim MT" pitchFamily="2" charset="-79"/>
              <a:ea typeface="標楷體" pitchFamily="65" charset="-120"/>
              <a:cs typeface="Levenim MT" pitchFamily="2" charset="-79"/>
            </a:endParaRPr>
          </a:p>
          <a:p>
            <a:pPr marL="285750" indent="-285750">
              <a:buFont typeface="Wingdings" pitchFamily="2" charset="2"/>
              <a:buChar char="ü"/>
            </a:pPr>
            <a:r>
              <a:rPr lang="en-US" altLang="zh-TW" sz="2800" dirty="0" err="1" smtClean="0">
                <a:latin typeface="Levenim MT" pitchFamily="2" charset="-79"/>
                <a:ea typeface="標楷體" pitchFamily="65" charset="-120"/>
                <a:cs typeface="Levenim MT" pitchFamily="2" charset="-79"/>
              </a:rPr>
              <a:t>依舊可以使用掌上型電腦讀表</a:t>
            </a:r>
            <a:endParaRPr lang="zh-TW" altLang="zh-TW" sz="2800" dirty="0">
              <a:latin typeface="Levenim MT" pitchFamily="2" charset="-79"/>
              <a:ea typeface="標楷體" pitchFamily="65" charset="-120"/>
              <a:cs typeface="Levenim MT" pitchFamily="2" charset="-79"/>
            </a:endParaRPr>
          </a:p>
        </p:txBody>
      </p:sp>
      <p:pic>
        <p:nvPicPr>
          <p:cNvPr id="7" name="图片占位符 11"/>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a:off x="611560" y="803662"/>
            <a:ext cx="1500187" cy="1125140"/>
          </a:xfrm>
          <a:prstGeom prst="round2DiagRect">
            <a:avLst/>
          </a:prstGeom>
          <a:ln w="28575">
            <a:solidFill>
              <a:schemeClr val="bg1"/>
            </a:solidFill>
          </a:ln>
        </p:spPr>
      </p:pic>
      <p:pic>
        <p:nvPicPr>
          <p:cNvPr id="8" name="图片占位符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9552" y="4683388"/>
            <a:ext cx="1535940" cy="1143000"/>
          </a:xfrm>
          <a:prstGeom prst="round2DiagRect">
            <a:avLst/>
          </a:prstGeom>
          <a:ln w="28575">
            <a:solidFill>
              <a:schemeClr val="bg1"/>
            </a:solidFill>
          </a:ln>
        </p:spPr>
      </p:pic>
      <p:pic>
        <p:nvPicPr>
          <p:cNvPr id="9" name="图片占位符 12"/>
          <p:cNvPicPr>
            <a:picLocks noChangeAspect="1"/>
          </p:cNvPicPr>
          <p:nvPr/>
        </p:nvPicPr>
        <p:blipFill rotWithShape="1">
          <a:blip r:embed="rId5" cstate="email">
            <a:extLst>
              <a:ext uri="{28A0092B-C50C-407E-A947-70E740481C1C}">
                <a14:useLocalDpi xmlns:a14="http://schemas.microsoft.com/office/drawing/2010/main" val="0"/>
              </a:ext>
            </a:extLst>
          </a:blip>
          <a:stretch/>
        </p:blipFill>
        <p:spPr>
          <a:xfrm>
            <a:off x="7164288" y="776674"/>
            <a:ext cx="1512168" cy="1152128"/>
          </a:xfrm>
          <a:prstGeom prst="round2DiagRect">
            <a:avLst/>
          </a:prstGeom>
          <a:ln w="28575">
            <a:solidFill>
              <a:schemeClr val="bg1"/>
            </a:solidFill>
          </a:ln>
        </p:spPr>
      </p:pic>
      <p:pic>
        <p:nvPicPr>
          <p:cNvPr id="10" name="图片占位符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64288" y="4681921"/>
            <a:ext cx="1500187" cy="1125140"/>
          </a:xfrm>
          <a:prstGeom prst="round2DiagRect">
            <a:avLst/>
          </a:prstGeom>
          <a:ln w="28575">
            <a:solidFill>
              <a:schemeClr val="bg1"/>
            </a:solidFill>
          </a:ln>
        </p:spPr>
      </p:pic>
      <p:sp>
        <p:nvSpPr>
          <p:cNvPr id="11" name="投影片編號版面配置區 1"/>
          <p:cNvSpPr>
            <a:spLocks noGrp="1"/>
          </p:cNvSpPr>
          <p:nvPr>
            <p:ph type="sldNum" sz="quarter" idx="4294967295"/>
          </p:nvPr>
        </p:nvSpPr>
        <p:spPr>
          <a:xfrm>
            <a:off x="6553200" y="6356350"/>
            <a:ext cx="2133600" cy="365125"/>
          </a:xfrm>
          <a:prstGeom prst="rect">
            <a:avLst/>
          </a:prstGeom>
        </p:spPr>
        <p:txBody>
          <a:bodyPr/>
          <a:lstStyle/>
          <a:p>
            <a:fld id="{A8D36CD8-B857-472F-BA7D-A2A5DBF9E5F5}" type="slidenum">
              <a:rPr lang="zh-CN" altLang="en-US" smtClean="0"/>
              <a:pPr/>
              <a:t>14</a:t>
            </a:fld>
            <a:endParaRPr lang="zh-CN" altLang="en-US" dirty="0"/>
          </a:p>
        </p:txBody>
      </p:sp>
    </p:spTree>
    <p:extLst>
      <p:ext uri="{BB962C8B-B14F-4D97-AF65-F5344CB8AC3E}">
        <p14:creationId xmlns:p14="http://schemas.microsoft.com/office/powerpoint/2010/main" val="546468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2523"/>
            <a:ext cx="9135112" cy="6091404"/>
          </a:xfrm>
          <a:prstGeom prst="rect">
            <a:avLst/>
          </a:prstGeom>
        </p:spPr>
      </p:pic>
      <p:sp>
        <p:nvSpPr>
          <p:cNvPr id="3" name="矩形 2"/>
          <p:cNvSpPr/>
          <p:nvPr/>
        </p:nvSpPr>
        <p:spPr>
          <a:xfrm>
            <a:off x="0" y="772523"/>
            <a:ext cx="9144000" cy="5772793"/>
          </a:xfrm>
          <a:prstGeom prst="rect">
            <a:avLst/>
          </a:prstGeom>
          <a:solidFill>
            <a:schemeClr val="bg1">
              <a:alpha val="7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 name="直接连接符 30"/>
          <p:cNvCxnSpPr/>
          <p:nvPr/>
        </p:nvCxnSpPr>
        <p:spPr>
          <a:xfrm rot="16200000" flipH="1">
            <a:off x="-964078" y="3250040"/>
            <a:ext cx="3501255" cy="1526"/>
          </a:xfrm>
          <a:prstGeom prst="line">
            <a:avLst/>
          </a:prstGeom>
          <a:ln w="12700">
            <a:prstDash val="dash"/>
          </a:ln>
        </p:spPr>
        <p:style>
          <a:lnRef idx="1">
            <a:schemeClr val="accent6"/>
          </a:lnRef>
          <a:fillRef idx="0">
            <a:schemeClr val="accent6"/>
          </a:fillRef>
          <a:effectRef idx="0">
            <a:schemeClr val="accent6"/>
          </a:effectRef>
          <a:fontRef idx="minor">
            <a:schemeClr val="tx1"/>
          </a:fontRef>
        </p:style>
      </p:cxnSp>
      <p:sp>
        <p:nvSpPr>
          <p:cNvPr id="5" name="Rectangle 6"/>
          <p:cNvSpPr>
            <a:spLocks noChangeArrowheads="1"/>
          </p:cNvSpPr>
          <p:nvPr/>
        </p:nvSpPr>
        <p:spPr bwMode="gray">
          <a:xfrm>
            <a:off x="642910" y="772523"/>
            <a:ext cx="4870244" cy="584775"/>
          </a:xfrm>
          <a:prstGeom prst="rect">
            <a:avLst/>
          </a:prstGeom>
          <a:noFill/>
          <a:ln w="9525">
            <a:noFill/>
            <a:miter lim="800000"/>
            <a:headEnd/>
            <a:tailEnd/>
          </a:ln>
          <a:effectLst/>
        </p:spPr>
        <p:txBody>
          <a:bodyPr wrap="none">
            <a:spAutoFit/>
          </a:bodyPr>
          <a:lstStyle/>
          <a:p>
            <a:r>
              <a:rPr lang="en-US" altLang="zh-TW" sz="3200" b="1" dirty="0" err="1" smtClean="0">
                <a:solidFill>
                  <a:srgbClr val="002060"/>
                </a:solidFill>
                <a:latin typeface="Levenim MT" pitchFamily="2" charset="-79"/>
                <a:ea typeface="標楷體" pitchFamily="65" charset="-120"/>
                <a:cs typeface="Levenim MT" pitchFamily="2" charset="-79"/>
              </a:rPr>
              <a:t>表資料管理軟體</a:t>
            </a:r>
            <a:r>
              <a:rPr lang="en-US" altLang="zh-TW" sz="3200" b="1" dirty="0" smtClean="0">
                <a:solidFill>
                  <a:srgbClr val="002060"/>
                </a:solidFill>
                <a:latin typeface="Levenim MT" pitchFamily="2" charset="-79"/>
                <a:ea typeface="標楷體" pitchFamily="65" charset="-120"/>
                <a:cs typeface="Levenim MT" pitchFamily="2" charset="-79"/>
              </a:rPr>
              <a:t>  </a:t>
            </a:r>
            <a:r>
              <a:rPr lang="en-US" altLang="zh-TW" sz="3200" b="1" dirty="0">
                <a:solidFill>
                  <a:srgbClr val="002060"/>
                </a:solidFill>
                <a:latin typeface="Levenim MT" pitchFamily="2" charset="-79"/>
                <a:ea typeface="標楷體" pitchFamily="65" charset="-120"/>
                <a:cs typeface="Levenim MT" pitchFamily="2" charset="-79"/>
              </a:rPr>
              <a:t>AMDMS</a:t>
            </a:r>
            <a:endParaRPr lang="zh-TW" altLang="zh-TW" sz="3200" b="1" dirty="0">
              <a:solidFill>
                <a:srgbClr val="002060"/>
              </a:solidFill>
              <a:latin typeface="Levenim MT" pitchFamily="2" charset="-79"/>
              <a:ea typeface="標楷體" pitchFamily="65" charset="-120"/>
              <a:cs typeface="Levenim MT" pitchFamily="2" charset="-79"/>
            </a:endParaRPr>
          </a:p>
        </p:txBody>
      </p:sp>
      <p:pic>
        <p:nvPicPr>
          <p:cNvPr id="6" name="圖片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76056" y="2690125"/>
            <a:ext cx="3811979" cy="3855191"/>
          </a:xfrm>
          <a:prstGeom prst="rect">
            <a:avLst/>
          </a:prstGeom>
        </p:spPr>
      </p:pic>
      <p:sp>
        <p:nvSpPr>
          <p:cNvPr id="7" name="矩形 6"/>
          <p:cNvSpPr/>
          <p:nvPr/>
        </p:nvSpPr>
        <p:spPr>
          <a:xfrm>
            <a:off x="785786" y="1504938"/>
            <a:ext cx="7746653" cy="4616648"/>
          </a:xfrm>
          <a:prstGeom prst="rect">
            <a:avLst/>
          </a:prstGeom>
        </p:spPr>
        <p:txBody>
          <a:bodyPr wrap="square">
            <a:spAutoFit/>
          </a:bodyPr>
          <a:lstStyle/>
          <a:p>
            <a:pPr marL="285750" indent="-285750">
              <a:buFont typeface="Wingdings" panose="05000000000000000000" pitchFamily="2" charset="2"/>
              <a:buChar char="ü"/>
              <a:defRPr/>
            </a:pPr>
            <a:r>
              <a:rPr lang="en-US" altLang="zh-TW" sz="2400" dirty="0" err="1" smtClean="0">
                <a:latin typeface="Levenim MT" pitchFamily="2" charset="-79"/>
                <a:ea typeface="標楷體" panose="03000509000000000000" pitchFamily="65" charset="-120"/>
                <a:cs typeface="Levenim MT" pitchFamily="2" charset="-79"/>
              </a:rPr>
              <a:t>由於使用者分散於多處，因此本系統能透過Intranet操作。功能強大：分析、讀表、程式GMETER</a:t>
            </a:r>
            <a:r>
              <a:rPr lang="en-US" altLang="zh-TW" sz="2400" dirty="0" smtClean="0">
                <a:latin typeface="Levenim MT" pitchFamily="2" charset="-79"/>
                <a:ea typeface="標楷體" panose="03000509000000000000" pitchFamily="65" charset="-120"/>
                <a:cs typeface="Levenim MT" pitchFamily="2" charset="-79"/>
              </a:rPr>
              <a:t>……，</a:t>
            </a:r>
            <a:r>
              <a:rPr lang="en-US" altLang="zh-TW" sz="2400" dirty="0" err="1" smtClean="0">
                <a:latin typeface="Levenim MT" pitchFamily="2" charset="-79"/>
                <a:ea typeface="標楷體" panose="03000509000000000000" pitchFamily="65" charset="-120"/>
                <a:cs typeface="Levenim MT" pitchFamily="2" charset="-79"/>
              </a:rPr>
              <a:t>可容納上百萬具電錶</a:t>
            </a:r>
            <a:r>
              <a:rPr lang="en-US" altLang="zh-TW" sz="2400" dirty="0" smtClean="0">
                <a:latin typeface="Levenim MT" pitchFamily="2" charset="-79"/>
                <a:ea typeface="標楷體" panose="03000509000000000000" pitchFamily="65" charset="-120"/>
                <a:cs typeface="Levenim MT" pitchFamily="2" charset="-79"/>
              </a:rPr>
              <a:t>(</a:t>
            </a:r>
            <a:r>
              <a:rPr lang="en-US" altLang="zh-TW" sz="2400" dirty="0">
                <a:latin typeface="Levenim MT" pitchFamily="2" charset="-79"/>
                <a:ea typeface="標楷體" panose="03000509000000000000" pitchFamily="65" charset="-120"/>
                <a:cs typeface="Levenim MT" pitchFamily="2" charset="-79"/>
              </a:rPr>
              <a:t>AMETER</a:t>
            </a:r>
            <a:r>
              <a:rPr lang="en-US" altLang="zh-TW" sz="2400" dirty="0" smtClean="0">
                <a:latin typeface="Levenim MT" pitchFamily="2" charset="-79"/>
                <a:ea typeface="標楷體" panose="03000509000000000000" pitchFamily="65" charset="-120"/>
                <a:cs typeface="Levenim MT" pitchFamily="2" charset="-79"/>
              </a:rPr>
              <a:t>)，</a:t>
            </a:r>
            <a:r>
              <a:rPr lang="en-US" altLang="zh-TW" sz="2400" dirty="0" err="1" smtClean="0">
                <a:latin typeface="Levenim MT" pitchFamily="2" charset="-79"/>
                <a:ea typeface="標楷體" panose="03000509000000000000" pitchFamily="65" charset="-120"/>
                <a:cs typeface="Levenim MT" pitchFamily="2" charset="-79"/>
              </a:rPr>
              <a:t>水錶</a:t>
            </a:r>
            <a:r>
              <a:rPr lang="en-US" altLang="zh-TW" sz="2400" dirty="0" smtClean="0">
                <a:latin typeface="Levenim MT" pitchFamily="2" charset="-79"/>
                <a:ea typeface="標楷體" panose="03000509000000000000" pitchFamily="65" charset="-120"/>
                <a:cs typeface="Levenim MT" pitchFamily="2" charset="-79"/>
              </a:rPr>
              <a:t>(</a:t>
            </a:r>
            <a:r>
              <a:rPr lang="en-US" altLang="zh-TW" sz="2400" dirty="0">
                <a:latin typeface="Levenim MT" pitchFamily="2" charset="-79"/>
                <a:ea typeface="標楷體" panose="03000509000000000000" pitchFamily="65" charset="-120"/>
                <a:cs typeface="Levenim MT" pitchFamily="2" charset="-79"/>
              </a:rPr>
              <a:t>WMETER</a:t>
            </a:r>
            <a:r>
              <a:rPr lang="en-US" altLang="zh-TW" sz="2400" dirty="0" smtClean="0">
                <a:latin typeface="Levenim MT" pitchFamily="2" charset="-79"/>
                <a:ea typeface="標楷體" panose="03000509000000000000" pitchFamily="65" charset="-120"/>
                <a:cs typeface="Levenim MT" pitchFamily="2" charset="-79"/>
              </a:rPr>
              <a:t>)，</a:t>
            </a:r>
            <a:r>
              <a:rPr lang="zh-TW" altLang="en-US" sz="2400" dirty="0" smtClean="0">
                <a:latin typeface="Levenim MT" pitchFamily="2" charset="-79"/>
                <a:ea typeface="標楷體" panose="03000509000000000000" pitchFamily="65" charset="-120"/>
                <a:cs typeface="Levenim MT" pitchFamily="2" charset="-79"/>
              </a:rPr>
              <a:t>瓦斯</a:t>
            </a:r>
            <a:r>
              <a:rPr lang="en-US" altLang="zh-TW" sz="2400" dirty="0" smtClean="0">
                <a:latin typeface="Levenim MT" pitchFamily="2" charset="-79"/>
                <a:ea typeface="標楷體" panose="03000509000000000000" pitchFamily="65" charset="-120"/>
                <a:cs typeface="Levenim MT" pitchFamily="2" charset="-79"/>
              </a:rPr>
              <a:t>表(</a:t>
            </a:r>
            <a:r>
              <a:rPr lang="en-US" altLang="zh-TW" sz="2400" dirty="0">
                <a:latin typeface="Levenim MT" pitchFamily="2" charset="-79"/>
                <a:ea typeface="標楷體" panose="03000509000000000000" pitchFamily="65" charset="-120"/>
                <a:cs typeface="Levenim MT" pitchFamily="2" charset="-79"/>
              </a:rPr>
              <a:t>GMETER</a:t>
            </a:r>
            <a:r>
              <a:rPr lang="en-US" altLang="zh-TW" sz="2400" dirty="0" smtClean="0">
                <a:latin typeface="Levenim MT" pitchFamily="2" charset="-79"/>
                <a:ea typeface="標楷體" panose="03000509000000000000" pitchFamily="65" charset="-120"/>
                <a:cs typeface="Levenim MT" pitchFamily="2" charset="-79"/>
              </a:rPr>
              <a:t>)</a:t>
            </a:r>
            <a:r>
              <a:rPr lang="en-US" altLang="zh-TW" sz="2400" dirty="0" err="1" smtClean="0">
                <a:latin typeface="Levenim MT" pitchFamily="2" charset="-79"/>
                <a:ea typeface="標楷體" panose="03000509000000000000" pitchFamily="65" charset="-120"/>
                <a:cs typeface="Levenim MT" pitchFamily="2" charset="-79"/>
              </a:rPr>
              <a:t>資料</a:t>
            </a:r>
            <a:r>
              <a:rPr lang="en-US" altLang="zh-TW" sz="2400" dirty="0" smtClean="0">
                <a:latin typeface="Levenim MT" pitchFamily="2" charset="-79"/>
                <a:ea typeface="標楷體" panose="03000509000000000000" pitchFamily="65" charset="-120"/>
                <a:cs typeface="Levenim MT" pitchFamily="2" charset="-79"/>
              </a:rPr>
              <a:t>。</a:t>
            </a:r>
            <a:endParaRPr lang="en-US" altLang="zh-TW" sz="2400" dirty="0">
              <a:latin typeface="Levenim MT" pitchFamily="2" charset="-79"/>
              <a:ea typeface="標楷體" panose="03000509000000000000" pitchFamily="65" charset="-120"/>
              <a:cs typeface="Levenim MT" pitchFamily="2" charset="-79"/>
            </a:endParaRPr>
          </a:p>
          <a:p>
            <a:pPr marL="285750" indent="-285750">
              <a:buFont typeface="Wingdings" panose="05000000000000000000" pitchFamily="2" charset="2"/>
              <a:buChar char="ü"/>
              <a:defRPr/>
            </a:pPr>
            <a:endParaRPr lang="zh-TW" altLang="zh-TW" sz="1000" dirty="0">
              <a:latin typeface="Levenim MT" pitchFamily="2" charset="-79"/>
              <a:ea typeface="標楷體" panose="03000509000000000000" pitchFamily="65" charset="-120"/>
              <a:cs typeface="Levenim MT" pitchFamily="2" charset="-79"/>
            </a:endParaRPr>
          </a:p>
          <a:p>
            <a:pPr marL="285750" indent="-285750">
              <a:buFont typeface="Wingdings" panose="05000000000000000000" pitchFamily="2" charset="2"/>
              <a:buChar char="ü"/>
              <a:defRPr/>
            </a:pPr>
            <a:r>
              <a:rPr lang="en-US" altLang="zh-TW" sz="2400" dirty="0" err="1" smtClean="0">
                <a:latin typeface="Levenim MT" pitchFamily="2" charset="-79"/>
                <a:ea typeface="標楷體" panose="03000509000000000000" pitchFamily="65" charset="-120"/>
                <a:cs typeface="Levenim MT" pitchFamily="2" charset="-79"/>
              </a:rPr>
              <a:t>定時自動讀表。將所有資料</a:t>
            </a:r>
            <a:endParaRPr lang="en-US" altLang="zh-TW" sz="2400" dirty="0" smtClean="0">
              <a:latin typeface="Levenim MT" pitchFamily="2" charset="-79"/>
              <a:ea typeface="標楷體" panose="03000509000000000000" pitchFamily="65" charset="-120"/>
              <a:cs typeface="Levenim MT" pitchFamily="2" charset="-79"/>
            </a:endParaRPr>
          </a:p>
          <a:p>
            <a:pPr>
              <a:defRPr/>
            </a:pPr>
            <a:r>
              <a:rPr lang="en-US" altLang="zh-TW" sz="2400" dirty="0" smtClean="0">
                <a:latin typeface="Levenim MT" pitchFamily="2" charset="-79"/>
                <a:ea typeface="標楷體" panose="03000509000000000000" pitchFamily="65" charset="-120"/>
                <a:cs typeface="Levenim MT" pitchFamily="2" charset="-79"/>
              </a:rPr>
              <a:t>（</a:t>
            </a:r>
            <a:r>
              <a:rPr lang="en-US" altLang="zh-TW" sz="2400" dirty="0" err="1" smtClean="0">
                <a:latin typeface="Levenim MT" pitchFamily="2" charset="-79"/>
                <a:ea typeface="標楷體" panose="03000509000000000000" pitchFamily="65" charset="-120"/>
                <a:cs typeface="Levenim MT" pitchFamily="2" charset="-79"/>
              </a:rPr>
              <a:t>每小時時段）儲存在一個集</a:t>
            </a:r>
            <a:endParaRPr lang="en-US" altLang="zh-TW" sz="2400" dirty="0" smtClean="0">
              <a:latin typeface="Levenim MT" pitchFamily="2" charset="-79"/>
              <a:ea typeface="標楷體" panose="03000509000000000000" pitchFamily="65" charset="-120"/>
              <a:cs typeface="Levenim MT" pitchFamily="2" charset="-79"/>
            </a:endParaRPr>
          </a:p>
          <a:p>
            <a:pPr>
              <a:defRPr/>
            </a:pPr>
            <a:r>
              <a:rPr lang="en-US" altLang="zh-TW" sz="2400" dirty="0">
                <a:latin typeface="Levenim MT" pitchFamily="2" charset="-79"/>
                <a:ea typeface="標楷體" panose="03000509000000000000" pitchFamily="65" charset="-120"/>
                <a:cs typeface="Levenim MT" pitchFamily="2" charset="-79"/>
              </a:rPr>
              <a:t> </a:t>
            </a:r>
            <a:r>
              <a:rPr lang="en-US" altLang="zh-TW" sz="2400" dirty="0" err="1" smtClean="0">
                <a:latin typeface="Levenim MT" pitchFamily="2" charset="-79"/>
                <a:ea typeface="標楷體" panose="03000509000000000000" pitchFamily="65" charset="-120"/>
                <a:cs typeface="Levenim MT" pitchFamily="2" charset="-79"/>
              </a:rPr>
              <a:t>中的資料庫中</a:t>
            </a:r>
            <a:r>
              <a:rPr lang="en-US" altLang="zh-TW" sz="2400" dirty="0" smtClean="0">
                <a:latin typeface="Levenim MT" pitchFamily="2" charset="-79"/>
                <a:ea typeface="標楷體" panose="03000509000000000000" pitchFamily="65" charset="-120"/>
                <a:cs typeface="Levenim MT" pitchFamily="2" charset="-79"/>
              </a:rPr>
              <a:t>(</a:t>
            </a:r>
            <a:r>
              <a:rPr lang="en-US" altLang="zh-TW" sz="2400" dirty="0">
                <a:latin typeface="Levenim MT" pitchFamily="2" charset="-79"/>
                <a:ea typeface="標楷體" panose="03000509000000000000" pitchFamily="65" charset="-120"/>
                <a:cs typeface="Levenim MT" pitchFamily="2" charset="-79"/>
              </a:rPr>
              <a:t>Oracle)。</a:t>
            </a:r>
          </a:p>
          <a:p>
            <a:pPr>
              <a:defRPr/>
            </a:pPr>
            <a:endParaRPr lang="en-US" altLang="zh-TW" sz="1000" dirty="0">
              <a:latin typeface="Levenim MT" pitchFamily="2" charset="-79"/>
              <a:ea typeface="標楷體" panose="03000509000000000000" pitchFamily="65" charset="-120"/>
              <a:cs typeface="Levenim MT" pitchFamily="2" charset="-79"/>
            </a:endParaRPr>
          </a:p>
          <a:p>
            <a:pPr marL="285750" indent="-285750">
              <a:buFont typeface="Wingdings" panose="05000000000000000000" pitchFamily="2" charset="2"/>
              <a:buChar char="ü"/>
              <a:defRPr/>
            </a:pPr>
            <a:r>
              <a:rPr lang="en-US" altLang="zh-TW" sz="2400" dirty="0" err="1" smtClean="0">
                <a:latin typeface="Levenim MT" pitchFamily="2" charset="-79"/>
                <a:ea typeface="標楷體" panose="03000509000000000000" pitchFamily="65" charset="-120"/>
                <a:cs typeface="Levenim MT" pitchFamily="2" charset="-79"/>
              </a:rPr>
              <a:t>使用者可透過內部網路操作</a:t>
            </a:r>
            <a:endParaRPr lang="en-US" altLang="zh-TW" sz="2400" dirty="0" smtClean="0">
              <a:latin typeface="Levenim MT" pitchFamily="2" charset="-79"/>
              <a:ea typeface="標楷體" panose="03000509000000000000" pitchFamily="65" charset="-120"/>
              <a:cs typeface="Levenim MT" pitchFamily="2" charset="-79"/>
            </a:endParaRPr>
          </a:p>
          <a:p>
            <a:pPr>
              <a:defRPr/>
            </a:pPr>
            <a:r>
              <a:rPr lang="en-US" altLang="zh-TW" sz="2400" dirty="0" smtClean="0">
                <a:latin typeface="Levenim MT" pitchFamily="2" charset="-79"/>
                <a:ea typeface="標楷體" panose="03000509000000000000" pitchFamily="65" charset="-120"/>
                <a:cs typeface="Levenim MT" pitchFamily="2" charset="-79"/>
              </a:rPr>
              <a:t>  </a:t>
            </a:r>
            <a:r>
              <a:rPr lang="en-US" altLang="zh-TW" sz="2400" dirty="0" err="1" smtClean="0">
                <a:latin typeface="Levenim MT" pitchFamily="2" charset="-79"/>
                <a:ea typeface="標楷體" panose="03000509000000000000" pitchFamily="65" charset="-120"/>
                <a:cs typeface="Levenim MT" pitchFamily="2" charset="-79"/>
              </a:rPr>
              <a:t>本系統，使用流覽器操作</a:t>
            </a:r>
            <a:r>
              <a:rPr lang="en-US" altLang="zh-TW" sz="2400" dirty="0" smtClean="0">
                <a:latin typeface="Levenim MT" pitchFamily="2" charset="-79"/>
                <a:ea typeface="標楷體" panose="03000509000000000000" pitchFamily="65" charset="-120"/>
                <a:cs typeface="Levenim MT" pitchFamily="2" charset="-79"/>
              </a:rPr>
              <a:t>。</a:t>
            </a:r>
            <a:endParaRPr lang="en-US" altLang="zh-TW" sz="2400" dirty="0">
              <a:latin typeface="Levenim MT" pitchFamily="2" charset="-79"/>
              <a:ea typeface="標楷體" panose="03000509000000000000" pitchFamily="65" charset="-120"/>
              <a:cs typeface="Levenim MT" pitchFamily="2" charset="-79"/>
            </a:endParaRPr>
          </a:p>
          <a:p>
            <a:pPr marL="285750" indent="-285750">
              <a:buFont typeface="Wingdings" panose="05000000000000000000" pitchFamily="2" charset="2"/>
              <a:buChar char="ü"/>
              <a:defRPr/>
            </a:pPr>
            <a:endParaRPr lang="zh-TW" altLang="zh-TW" sz="1000" dirty="0">
              <a:latin typeface="Levenim MT" pitchFamily="2" charset="-79"/>
              <a:ea typeface="標楷體" panose="03000509000000000000" pitchFamily="65" charset="-120"/>
              <a:cs typeface="Levenim MT" pitchFamily="2" charset="-79"/>
            </a:endParaRPr>
          </a:p>
          <a:p>
            <a:pPr marL="285750" indent="-285750">
              <a:buFont typeface="Wingdings" panose="05000000000000000000" pitchFamily="2" charset="2"/>
              <a:buChar char="ü"/>
              <a:defRPr/>
            </a:pPr>
            <a:r>
              <a:rPr lang="en-US" altLang="zh-TW" sz="2400" dirty="0" err="1" smtClean="0">
                <a:latin typeface="Levenim MT" pitchFamily="2" charset="-79"/>
                <a:ea typeface="標楷體" panose="03000509000000000000" pitchFamily="65" charset="-120"/>
                <a:cs typeface="Levenim MT" pitchFamily="2" charset="-79"/>
              </a:rPr>
              <a:t>客戶可透過網路查詢表之每</a:t>
            </a:r>
            <a:endParaRPr lang="en-US" altLang="zh-TW" sz="2400" dirty="0" smtClean="0">
              <a:latin typeface="Levenim MT" pitchFamily="2" charset="-79"/>
              <a:ea typeface="標楷體" panose="03000509000000000000" pitchFamily="65" charset="-120"/>
              <a:cs typeface="Levenim MT" pitchFamily="2" charset="-79"/>
            </a:endParaRPr>
          </a:p>
          <a:p>
            <a:pPr>
              <a:defRPr/>
            </a:pPr>
            <a:r>
              <a:rPr lang="en-US" altLang="zh-TW" sz="2400" dirty="0" smtClean="0">
                <a:latin typeface="Levenim MT" pitchFamily="2" charset="-79"/>
                <a:ea typeface="標楷體" panose="03000509000000000000" pitchFamily="65" charset="-120"/>
                <a:cs typeface="Levenim MT" pitchFamily="2" charset="-79"/>
              </a:rPr>
              <a:t>  </a:t>
            </a:r>
            <a:r>
              <a:rPr lang="en-US" altLang="zh-TW" sz="2400" dirty="0" err="1" smtClean="0">
                <a:latin typeface="Levenim MT" pitchFamily="2" charset="-79"/>
                <a:ea typeface="標楷體" panose="03000509000000000000" pitchFamily="65" charset="-120"/>
                <a:cs typeface="Levenim MT" pitchFamily="2" charset="-79"/>
              </a:rPr>
              <a:t>小時資料</a:t>
            </a:r>
            <a:endParaRPr lang="zh-TW" altLang="en-US" sz="2400" dirty="0">
              <a:latin typeface="Levenim MT" pitchFamily="2" charset="-79"/>
              <a:ea typeface="標楷體" panose="03000509000000000000" pitchFamily="65" charset="-120"/>
              <a:cs typeface="Levenim MT" pitchFamily="2" charset="-79"/>
            </a:endParaRPr>
          </a:p>
        </p:txBody>
      </p:sp>
      <p:sp>
        <p:nvSpPr>
          <p:cNvPr id="8" name="投影片編號版面配置區 1"/>
          <p:cNvSpPr>
            <a:spLocks noGrp="1"/>
          </p:cNvSpPr>
          <p:nvPr>
            <p:ph type="sldNum" sz="quarter" idx="4294967295"/>
          </p:nvPr>
        </p:nvSpPr>
        <p:spPr>
          <a:xfrm>
            <a:off x="6553200" y="6356350"/>
            <a:ext cx="2133600" cy="365125"/>
          </a:xfrm>
          <a:prstGeom prst="rect">
            <a:avLst/>
          </a:prstGeom>
        </p:spPr>
        <p:txBody>
          <a:bodyPr/>
          <a:lstStyle/>
          <a:p>
            <a:fld id="{A8D36CD8-B857-472F-BA7D-A2A5DBF9E5F5}" type="slidenum">
              <a:rPr lang="zh-CN" altLang="en-US" smtClean="0"/>
              <a:pPr/>
              <a:t>15</a:t>
            </a:fld>
            <a:endParaRPr lang="zh-CN" altLang="en-US" dirty="0"/>
          </a:p>
        </p:txBody>
      </p:sp>
    </p:spTree>
    <p:extLst>
      <p:ext uri="{BB962C8B-B14F-4D97-AF65-F5344CB8AC3E}">
        <p14:creationId xmlns:p14="http://schemas.microsoft.com/office/powerpoint/2010/main" val="54646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jimmy\Desktop\Ti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5705" y="962718"/>
            <a:ext cx="6196791" cy="491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对角圆角矩形 30"/>
          <p:cNvSpPr/>
          <p:nvPr/>
        </p:nvSpPr>
        <p:spPr>
          <a:xfrm>
            <a:off x="149012" y="2198566"/>
            <a:ext cx="4134956" cy="1272224"/>
          </a:xfrm>
          <a:prstGeom prst="round2Diag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dirty="0" smtClean="0"/>
          </a:p>
        </p:txBody>
      </p:sp>
      <p:sp>
        <p:nvSpPr>
          <p:cNvPr id="4" name="对角圆角矩形 30"/>
          <p:cNvSpPr/>
          <p:nvPr/>
        </p:nvSpPr>
        <p:spPr>
          <a:xfrm>
            <a:off x="149012" y="4072521"/>
            <a:ext cx="4134956" cy="1469779"/>
          </a:xfrm>
          <a:prstGeom prst="round2Diag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dirty="0" smtClean="0"/>
          </a:p>
        </p:txBody>
      </p:sp>
      <p:sp>
        <p:nvSpPr>
          <p:cNvPr id="5" name="Rectangle 17"/>
          <p:cNvSpPr>
            <a:spLocks noChangeArrowheads="1"/>
          </p:cNvSpPr>
          <p:nvPr/>
        </p:nvSpPr>
        <p:spPr bwMode="gray">
          <a:xfrm>
            <a:off x="1901877" y="2485942"/>
            <a:ext cx="2238075" cy="646331"/>
          </a:xfrm>
          <a:prstGeom prst="rect">
            <a:avLst/>
          </a:prstGeom>
          <a:noFill/>
          <a:ln w="9525">
            <a:noFill/>
            <a:miter lim="800000"/>
            <a:headEnd/>
            <a:tailEnd/>
          </a:ln>
          <a:effectLst/>
        </p:spPr>
        <p:txBody>
          <a:bodyPr wrap="square">
            <a:spAutoFit/>
          </a:bodyPr>
          <a:lstStyle/>
          <a:p>
            <a:pPr>
              <a:defRPr/>
            </a:pPr>
            <a:r>
              <a:rPr lang="en-US" altLang="zh-TW" b="1" dirty="0" smtClean="0">
                <a:latin typeface="Levenim MT" pitchFamily="2" charset="-79"/>
                <a:ea typeface="標楷體" panose="03000509000000000000" pitchFamily="65" charset="-120"/>
                <a:cs typeface="Levenim MT" pitchFamily="2" charset="-79"/>
              </a:rPr>
              <a:t>可紀錄每小時用量達24個月以上</a:t>
            </a:r>
            <a:endParaRPr lang="en-US" altLang="zh-TW" sz="800" b="1" dirty="0">
              <a:latin typeface="Levenim MT" pitchFamily="2" charset="-79"/>
              <a:ea typeface="標楷體" panose="03000509000000000000" pitchFamily="65" charset="-120"/>
              <a:cs typeface="Levenim MT" pitchFamily="2" charset="-79"/>
            </a:endParaRPr>
          </a:p>
        </p:txBody>
      </p:sp>
      <p:sp>
        <p:nvSpPr>
          <p:cNvPr id="6" name="Rectangle 17"/>
          <p:cNvSpPr>
            <a:spLocks noChangeArrowheads="1"/>
          </p:cNvSpPr>
          <p:nvPr/>
        </p:nvSpPr>
        <p:spPr bwMode="gray">
          <a:xfrm>
            <a:off x="3057842" y="3101458"/>
            <a:ext cx="5957104" cy="369332"/>
          </a:xfrm>
          <a:prstGeom prst="rect">
            <a:avLst/>
          </a:prstGeom>
          <a:noFill/>
          <a:ln w="9525">
            <a:noFill/>
            <a:miter lim="800000"/>
            <a:headEnd/>
            <a:tailEnd/>
          </a:ln>
          <a:effectLst/>
        </p:spPr>
        <p:txBody>
          <a:bodyPr wrap="square">
            <a:spAutoFit/>
          </a:bodyPr>
          <a:lstStyle/>
          <a:p>
            <a:pPr marL="342900" indent="-342900">
              <a:buFont typeface="Wingdings" panose="05000000000000000000" pitchFamily="2" charset="2"/>
              <a:buChar char="ü"/>
              <a:defRPr/>
            </a:pPr>
            <a:endParaRPr lang="en-US" altLang="zh-TW" b="1" dirty="0">
              <a:latin typeface="標楷體" panose="03000509000000000000" pitchFamily="65" charset="-120"/>
              <a:ea typeface="標楷體" panose="03000509000000000000" pitchFamily="65" charset="-120"/>
            </a:endParaRPr>
          </a:p>
        </p:txBody>
      </p:sp>
      <p:sp>
        <p:nvSpPr>
          <p:cNvPr id="7" name="矩形 3"/>
          <p:cNvSpPr>
            <a:spLocks noChangeArrowheads="1"/>
          </p:cNvSpPr>
          <p:nvPr/>
        </p:nvSpPr>
        <p:spPr bwMode="auto">
          <a:xfrm>
            <a:off x="177606" y="2578238"/>
            <a:ext cx="17251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2800" b="1" dirty="0" err="1" smtClean="0">
                <a:solidFill>
                  <a:srgbClr val="002060"/>
                </a:solidFill>
                <a:latin typeface="Levenim MT" pitchFamily="2" charset="-79"/>
                <a:ea typeface="標楷體" pitchFamily="65" charset="-120"/>
                <a:cs typeface="Levenim MT" pitchFamily="2" charset="-79"/>
              </a:rPr>
              <a:t>時間用量</a:t>
            </a:r>
            <a:r>
              <a:rPr lang="en-US" altLang="zh-TW" sz="2800" b="1" dirty="0" smtClean="0">
                <a:solidFill>
                  <a:srgbClr val="002060"/>
                </a:solidFill>
                <a:latin typeface="Levenim MT" pitchFamily="2" charset="-79"/>
                <a:ea typeface="標楷體" pitchFamily="65" charset="-120"/>
                <a:cs typeface="Levenim MT" pitchFamily="2" charset="-79"/>
              </a:rPr>
              <a:t>:</a:t>
            </a:r>
            <a:endParaRPr lang="zh-TW" altLang="en-US" sz="2800" b="1" dirty="0">
              <a:solidFill>
                <a:srgbClr val="002060"/>
              </a:solidFill>
              <a:latin typeface="Levenim MT" pitchFamily="2" charset="-79"/>
              <a:ea typeface="標楷體" pitchFamily="65" charset="-120"/>
              <a:cs typeface="Levenim MT" pitchFamily="2" charset="-79"/>
            </a:endParaRPr>
          </a:p>
        </p:txBody>
      </p:sp>
      <p:sp>
        <p:nvSpPr>
          <p:cNvPr id="8" name="矩形 7"/>
          <p:cNvSpPr>
            <a:spLocks noChangeArrowheads="1"/>
          </p:cNvSpPr>
          <p:nvPr/>
        </p:nvSpPr>
        <p:spPr bwMode="auto">
          <a:xfrm>
            <a:off x="149012" y="4494308"/>
            <a:ext cx="17251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2800" b="1" dirty="0" err="1" smtClean="0">
                <a:solidFill>
                  <a:srgbClr val="002060"/>
                </a:solidFill>
                <a:latin typeface="Levenim MT" pitchFamily="2" charset="-79"/>
                <a:ea typeface="標楷體" pitchFamily="65" charset="-120"/>
                <a:cs typeface="Levenim MT" pitchFamily="2" charset="-79"/>
              </a:rPr>
              <a:t>事件紀錄</a:t>
            </a:r>
            <a:r>
              <a:rPr lang="en-US" altLang="zh-TW" sz="2800" b="1" dirty="0" smtClean="0">
                <a:solidFill>
                  <a:srgbClr val="002060"/>
                </a:solidFill>
                <a:latin typeface="Levenim MT" pitchFamily="2" charset="-79"/>
                <a:ea typeface="標楷體" pitchFamily="65" charset="-120"/>
                <a:cs typeface="Levenim MT" pitchFamily="2" charset="-79"/>
              </a:rPr>
              <a:t>:</a:t>
            </a:r>
            <a:endParaRPr lang="zh-TW" altLang="en-US" sz="2800" b="1" dirty="0">
              <a:solidFill>
                <a:srgbClr val="002060"/>
              </a:solidFill>
              <a:latin typeface="Levenim MT" pitchFamily="2" charset="-79"/>
              <a:ea typeface="標楷體" pitchFamily="65" charset="-120"/>
              <a:cs typeface="Levenim MT" pitchFamily="2" charset="-79"/>
            </a:endParaRPr>
          </a:p>
        </p:txBody>
      </p:sp>
      <p:sp>
        <p:nvSpPr>
          <p:cNvPr id="9" name="投影片編號版面配置區 1"/>
          <p:cNvSpPr>
            <a:spLocks noGrp="1"/>
          </p:cNvSpPr>
          <p:nvPr>
            <p:ph type="sldNum" sz="quarter" idx="12"/>
          </p:nvPr>
        </p:nvSpPr>
        <p:spPr>
          <a:xfrm>
            <a:off x="6553200" y="6356350"/>
            <a:ext cx="2133600" cy="365125"/>
          </a:xfrm>
        </p:spPr>
        <p:txBody>
          <a:bodyPr/>
          <a:lstStyle/>
          <a:p>
            <a:fld id="{A8D36CD8-B857-472F-BA7D-A2A5DBF9E5F5}" type="slidenum">
              <a:rPr lang="zh-CN" altLang="en-US" smtClean="0"/>
              <a:pPr/>
              <a:t>16</a:t>
            </a:fld>
            <a:endParaRPr lang="zh-CN" altLang="en-US" dirty="0"/>
          </a:p>
        </p:txBody>
      </p:sp>
      <p:sp>
        <p:nvSpPr>
          <p:cNvPr id="10" name="Rectangle 17"/>
          <p:cNvSpPr>
            <a:spLocks noChangeArrowheads="1"/>
          </p:cNvSpPr>
          <p:nvPr/>
        </p:nvSpPr>
        <p:spPr bwMode="gray">
          <a:xfrm>
            <a:off x="1875045" y="4277037"/>
            <a:ext cx="2264907" cy="923330"/>
          </a:xfrm>
          <a:prstGeom prst="rect">
            <a:avLst/>
          </a:prstGeom>
          <a:noFill/>
          <a:ln w="9525">
            <a:noFill/>
            <a:miter lim="800000"/>
            <a:headEnd/>
            <a:tailEnd/>
          </a:ln>
          <a:effectLst/>
        </p:spPr>
        <p:txBody>
          <a:bodyPr wrap="square">
            <a:spAutoFit/>
          </a:bodyPr>
          <a:lstStyle/>
          <a:p>
            <a:pPr>
              <a:defRPr/>
            </a:pPr>
            <a:r>
              <a:rPr lang="en-US" altLang="zh-TW" b="1" dirty="0" err="1" smtClean="0">
                <a:latin typeface="Levenim MT" pitchFamily="2" charset="-79"/>
                <a:ea typeface="標楷體" panose="03000509000000000000" pitchFamily="65" charset="-120"/>
                <a:cs typeface="Levenim MT" pitchFamily="2" charset="-79"/>
              </a:rPr>
              <a:t>紀錄</a:t>
            </a:r>
            <a:r>
              <a:rPr lang="zh-TW" altLang="en-US" b="1" dirty="0" smtClean="0">
                <a:latin typeface="Levenim MT" pitchFamily="2" charset="-79"/>
                <a:ea typeface="標楷體" panose="03000509000000000000" pitchFamily="65" charset="-120"/>
                <a:cs typeface="Levenim MT" pitchFamily="2" charset="-79"/>
              </a:rPr>
              <a:t>流</a:t>
            </a:r>
            <a:r>
              <a:rPr lang="en-US" altLang="zh-TW" b="1" dirty="0" smtClean="0">
                <a:latin typeface="Levenim MT" pitchFamily="2" charset="-79"/>
                <a:ea typeface="標楷體" panose="03000509000000000000" pitchFamily="65" charset="-120"/>
                <a:cs typeface="Levenim MT" pitchFamily="2" charset="-79"/>
              </a:rPr>
              <a:t>量</a:t>
            </a:r>
            <a:r>
              <a:rPr lang="zh-TW" altLang="en-US" b="1" dirty="0" smtClean="0">
                <a:latin typeface="Levenim MT" pitchFamily="2" charset="-79"/>
                <a:ea typeface="標楷體" panose="03000509000000000000" pitchFamily="65" charset="-120"/>
                <a:cs typeface="Levenim MT" pitchFamily="2" charset="-79"/>
              </a:rPr>
              <a:t>過</a:t>
            </a:r>
            <a:r>
              <a:rPr lang="en-US" altLang="zh-TW" b="1" dirty="0" smtClean="0">
                <a:latin typeface="Levenim MT" pitchFamily="2" charset="-79"/>
                <a:ea typeface="標楷體" panose="03000509000000000000" pitchFamily="65" charset="-120"/>
                <a:cs typeface="Levenim MT" pitchFamily="2" charset="-79"/>
              </a:rPr>
              <a:t>大</a:t>
            </a:r>
            <a:r>
              <a:rPr lang="zh-TW" altLang="en-US" b="1" dirty="0" smtClean="0">
                <a:latin typeface="Levenim MT" pitchFamily="2" charset="-79"/>
                <a:ea typeface="標楷體" panose="03000509000000000000" pitchFamily="65" charset="-120"/>
                <a:cs typeface="Levenim MT" pitchFamily="2" charset="-79"/>
              </a:rPr>
              <a:t>、</a:t>
            </a:r>
            <a:r>
              <a:rPr lang="en-US" altLang="zh-TW" b="1" dirty="0" err="1" smtClean="0">
                <a:latin typeface="Levenim MT" pitchFamily="2" charset="-79"/>
                <a:ea typeface="標楷體" panose="03000509000000000000" pitchFamily="65" charset="-120"/>
                <a:cs typeface="Levenim MT" pitchFamily="2" charset="-79"/>
              </a:rPr>
              <a:t>漏氣事件</a:t>
            </a:r>
            <a:r>
              <a:rPr lang="zh-TW" altLang="en-US" b="1" dirty="0" smtClean="0">
                <a:latin typeface="Levenim MT" pitchFamily="2" charset="-79"/>
                <a:ea typeface="標楷體" panose="03000509000000000000" pitchFamily="65" charset="-120"/>
                <a:cs typeface="Levenim MT" pitchFamily="2" charset="-79"/>
              </a:rPr>
              <a:t>、磁場異常、電池電量過低、等</a:t>
            </a:r>
            <a:r>
              <a:rPr lang="zh-TW" altLang="en-US" b="1" dirty="0">
                <a:latin typeface="Levenim MT" pitchFamily="2" charset="-79"/>
                <a:ea typeface="標楷體" panose="03000509000000000000" pitchFamily="65" charset="-120"/>
                <a:cs typeface="Levenim MT" pitchFamily="2" charset="-79"/>
              </a:rPr>
              <a:t>事件</a:t>
            </a:r>
            <a:r>
              <a:rPr lang="zh-TW" altLang="en-US" b="1" dirty="0" smtClean="0">
                <a:latin typeface="Levenim MT" pitchFamily="2" charset="-79"/>
                <a:ea typeface="標楷體" panose="03000509000000000000" pitchFamily="65" charset="-120"/>
                <a:cs typeface="Levenim MT" pitchFamily="2" charset="-79"/>
              </a:rPr>
              <a:t>。</a:t>
            </a:r>
            <a:endParaRPr lang="en-US" altLang="zh-TW" b="1" dirty="0">
              <a:latin typeface="Levenim MT" pitchFamily="2" charset="-79"/>
              <a:ea typeface="標楷體" panose="03000509000000000000" pitchFamily="65" charset="-120"/>
              <a:cs typeface="Levenim MT" pitchFamily="2" charset="-79"/>
            </a:endParaRPr>
          </a:p>
        </p:txBody>
      </p:sp>
    </p:spTree>
    <p:extLst>
      <p:ext uri="{BB962C8B-B14F-4D97-AF65-F5344CB8AC3E}">
        <p14:creationId xmlns:p14="http://schemas.microsoft.com/office/powerpoint/2010/main" val="546468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30"/>
          <p:cNvSpPr/>
          <p:nvPr/>
        </p:nvSpPr>
        <p:spPr>
          <a:xfrm>
            <a:off x="226204" y="1051324"/>
            <a:ext cx="8653377" cy="1513102"/>
          </a:xfrm>
          <a:prstGeom prst="round2Diag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dirty="0" smtClean="0"/>
          </a:p>
        </p:txBody>
      </p:sp>
      <p:sp>
        <p:nvSpPr>
          <p:cNvPr id="3" name="Rectangle 17"/>
          <p:cNvSpPr>
            <a:spLocks noChangeArrowheads="1"/>
          </p:cNvSpPr>
          <p:nvPr/>
        </p:nvSpPr>
        <p:spPr bwMode="gray">
          <a:xfrm>
            <a:off x="3057842" y="1142725"/>
            <a:ext cx="5957104" cy="369332"/>
          </a:xfrm>
          <a:prstGeom prst="rect">
            <a:avLst/>
          </a:prstGeom>
          <a:noFill/>
          <a:ln w="9525">
            <a:noFill/>
            <a:miter lim="800000"/>
            <a:headEnd/>
            <a:tailEnd/>
          </a:ln>
          <a:effectLst/>
        </p:spPr>
        <p:txBody>
          <a:bodyPr wrap="square">
            <a:spAutoFit/>
          </a:bodyPr>
          <a:lstStyle/>
          <a:p>
            <a:pPr marL="342900" indent="-342900">
              <a:buFont typeface="Wingdings" panose="05000000000000000000" pitchFamily="2" charset="2"/>
              <a:buChar char="ü"/>
              <a:defRPr/>
            </a:pPr>
            <a:endParaRPr lang="en-US" altLang="zh-TW" b="1" dirty="0">
              <a:latin typeface="標楷體" panose="03000509000000000000" pitchFamily="65" charset="-120"/>
              <a:ea typeface="標楷體" panose="03000509000000000000" pitchFamily="65" charset="-120"/>
            </a:endParaRPr>
          </a:p>
        </p:txBody>
      </p:sp>
      <p:sp>
        <p:nvSpPr>
          <p:cNvPr id="4" name="Rectangle 17"/>
          <p:cNvSpPr>
            <a:spLocks noChangeArrowheads="1"/>
          </p:cNvSpPr>
          <p:nvPr/>
        </p:nvSpPr>
        <p:spPr bwMode="gray">
          <a:xfrm>
            <a:off x="2483768" y="1143585"/>
            <a:ext cx="5760640" cy="1323439"/>
          </a:xfrm>
          <a:prstGeom prst="rect">
            <a:avLst/>
          </a:prstGeom>
          <a:noFill/>
          <a:ln w="9525">
            <a:noFill/>
            <a:miter lim="800000"/>
            <a:headEnd/>
            <a:tailEnd/>
          </a:ln>
          <a:effectLst/>
        </p:spPr>
        <p:txBody>
          <a:bodyPr wrap="square">
            <a:spAutoFit/>
          </a:bodyPr>
          <a:lstStyle/>
          <a:p>
            <a:pPr marL="285750" indent="-285750">
              <a:buFont typeface="Wingdings" panose="05000000000000000000" pitchFamily="2" charset="2"/>
              <a:buChar char="ü"/>
              <a:defRPr/>
            </a:pPr>
            <a:r>
              <a:rPr lang="en-US" altLang="zh-TW" b="1" dirty="0" err="1" smtClean="0">
                <a:latin typeface="Levenim MT" pitchFamily="2" charset="-79"/>
                <a:ea typeface="標楷體" panose="03000509000000000000" pitchFamily="65" charset="-120"/>
                <a:cs typeface="Levenim MT" pitchFamily="2" charset="-79"/>
              </a:rPr>
              <a:t>系統對所有表每小時或每天用量資料，提供報表</a:t>
            </a:r>
            <a:r>
              <a:rPr lang="zh-TW" altLang="en-US" b="1" dirty="0" smtClean="0">
                <a:latin typeface="Levenim MT" pitchFamily="2" charset="-79"/>
                <a:ea typeface="標楷體" panose="03000509000000000000" pitchFamily="65" charset="-120"/>
                <a:cs typeface="Levenim MT" pitchFamily="2" charset="-79"/>
              </a:rPr>
              <a:t>。</a:t>
            </a:r>
            <a:endParaRPr lang="en-US" altLang="zh-TW" b="1" dirty="0" smtClean="0">
              <a:latin typeface="Levenim MT" pitchFamily="2" charset="-79"/>
              <a:ea typeface="標楷體" panose="03000509000000000000" pitchFamily="65" charset="-120"/>
              <a:cs typeface="Levenim MT" pitchFamily="2" charset="-79"/>
            </a:endParaRPr>
          </a:p>
          <a:p>
            <a:pPr>
              <a:defRPr/>
            </a:pPr>
            <a:endParaRPr lang="en-US" altLang="zh-TW" b="1" dirty="0">
              <a:latin typeface="Levenim MT" pitchFamily="2" charset="-79"/>
              <a:ea typeface="標楷體" panose="03000509000000000000" pitchFamily="65" charset="-120"/>
              <a:cs typeface="Levenim MT" pitchFamily="2" charset="-79"/>
            </a:endParaRPr>
          </a:p>
          <a:p>
            <a:pPr>
              <a:defRPr/>
            </a:pPr>
            <a:endParaRPr lang="en-US" altLang="zh-TW" sz="800" b="1" dirty="0">
              <a:latin typeface="Levenim MT" pitchFamily="2" charset="-79"/>
              <a:ea typeface="標楷體" panose="03000509000000000000" pitchFamily="65" charset="-120"/>
              <a:cs typeface="Levenim MT" pitchFamily="2" charset="-79"/>
            </a:endParaRPr>
          </a:p>
          <a:p>
            <a:pPr marL="285750" indent="-285750">
              <a:buFont typeface="Wingdings" panose="05000000000000000000" pitchFamily="2" charset="2"/>
              <a:buChar char="ü"/>
              <a:defRPr/>
            </a:pPr>
            <a:r>
              <a:rPr lang="en-US" altLang="zh-TW" b="1" dirty="0" err="1" smtClean="0">
                <a:latin typeface="Levenim MT" pitchFamily="2" charset="-79"/>
                <a:ea typeface="標楷體" panose="03000509000000000000" pitchFamily="65" charset="-120"/>
                <a:cs typeface="Levenim MT" pitchFamily="2" charset="-79"/>
              </a:rPr>
              <a:t>匯出報表:使用者可選擇將報表匯出至常見的檔案格式，包含至PDF，WORD</a:t>
            </a:r>
            <a:r>
              <a:rPr lang="zh-TW" altLang="en-US" b="1" dirty="0" smtClean="0">
                <a:latin typeface="Levenim MT" pitchFamily="2" charset="-79"/>
                <a:ea typeface="標楷體" panose="03000509000000000000" pitchFamily="65" charset="-120"/>
                <a:cs typeface="Levenim MT" pitchFamily="2" charset="-79"/>
              </a:rPr>
              <a:t>。</a:t>
            </a:r>
            <a:endParaRPr lang="en-US" altLang="zh-TW" b="1" dirty="0">
              <a:latin typeface="Levenim MT" pitchFamily="2" charset="-79"/>
              <a:ea typeface="標楷體" panose="03000509000000000000" pitchFamily="65" charset="-120"/>
              <a:cs typeface="Levenim MT" pitchFamily="2" charset="-79"/>
            </a:endParaRPr>
          </a:p>
        </p:txBody>
      </p:sp>
      <p:sp>
        <p:nvSpPr>
          <p:cNvPr id="5" name="矩形 3"/>
          <p:cNvSpPr>
            <a:spLocks noChangeArrowheads="1"/>
          </p:cNvSpPr>
          <p:nvPr/>
        </p:nvSpPr>
        <p:spPr bwMode="auto">
          <a:xfrm>
            <a:off x="683568" y="1506897"/>
            <a:ext cx="13965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3200" b="1" dirty="0" smtClean="0">
                <a:solidFill>
                  <a:srgbClr val="002060"/>
                </a:solidFill>
                <a:latin typeface="Levenim MT" pitchFamily="2" charset="-79"/>
                <a:ea typeface="標楷體" pitchFamily="65" charset="-120"/>
                <a:cs typeface="Levenim MT" pitchFamily="2" charset="-79"/>
              </a:rPr>
              <a:t>報  表:</a:t>
            </a:r>
            <a:endParaRPr lang="zh-TW" altLang="zh-TW" sz="3200" b="1" dirty="0">
              <a:solidFill>
                <a:srgbClr val="002060"/>
              </a:solidFill>
              <a:latin typeface="Levenim MT" pitchFamily="2" charset="-79"/>
              <a:ea typeface="標楷體" pitchFamily="65" charset="-120"/>
              <a:cs typeface="Levenim MT" pitchFamily="2" charset="-79"/>
            </a:endParaRPr>
          </a:p>
        </p:txBody>
      </p:sp>
      <p:sp>
        <p:nvSpPr>
          <p:cNvPr id="6" name="投影片編號版面配置區 1"/>
          <p:cNvSpPr>
            <a:spLocks noGrp="1"/>
          </p:cNvSpPr>
          <p:nvPr>
            <p:ph type="sldNum" sz="quarter" idx="12"/>
          </p:nvPr>
        </p:nvSpPr>
        <p:spPr>
          <a:xfrm>
            <a:off x="6553200" y="6356350"/>
            <a:ext cx="2133600" cy="365125"/>
          </a:xfrm>
        </p:spPr>
        <p:txBody>
          <a:bodyPr/>
          <a:lstStyle/>
          <a:p>
            <a:fld id="{A8D36CD8-B857-472F-BA7D-A2A5DBF9E5F5}" type="slidenum">
              <a:rPr lang="zh-CN" altLang="en-US" smtClean="0"/>
              <a:pPr/>
              <a:t>17</a:t>
            </a:fld>
            <a:endParaRPr lang="zh-CN" altLang="en-US" dirty="0"/>
          </a:p>
        </p:txBody>
      </p:sp>
      <p:pic>
        <p:nvPicPr>
          <p:cNvPr id="7" name="圖片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6204" y="2708920"/>
            <a:ext cx="8653377" cy="3648377"/>
          </a:xfrm>
          <a:prstGeom prst="rect">
            <a:avLst/>
          </a:prstGeom>
        </p:spPr>
      </p:pic>
    </p:spTree>
    <p:extLst>
      <p:ext uri="{BB962C8B-B14F-4D97-AF65-F5344CB8AC3E}">
        <p14:creationId xmlns:p14="http://schemas.microsoft.com/office/powerpoint/2010/main" val="546468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30"/>
          <p:cNvSpPr/>
          <p:nvPr/>
        </p:nvSpPr>
        <p:spPr>
          <a:xfrm>
            <a:off x="216594" y="1057559"/>
            <a:ext cx="8653377" cy="1513102"/>
          </a:xfrm>
          <a:prstGeom prst="round2Diag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dirty="0" smtClean="0"/>
          </a:p>
        </p:txBody>
      </p:sp>
      <p:sp>
        <p:nvSpPr>
          <p:cNvPr id="3" name="Rectangle 17"/>
          <p:cNvSpPr>
            <a:spLocks noChangeArrowheads="1"/>
          </p:cNvSpPr>
          <p:nvPr/>
        </p:nvSpPr>
        <p:spPr bwMode="gray">
          <a:xfrm>
            <a:off x="1931288" y="1290890"/>
            <a:ext cx="6673159" cy="1046440"/>
          </a:xfrm>
          <a:prstGeom prst="rect">
            <a:avLst/>
          </a:prstGeom>
          <a:noFill/>
          <a:ln w="9525">
            <a:noFill/>
            <a:miter lim="800000"/>
            <a:headEnd/>
            <a:tailEnd/>
          </a:ln>
          <a:effectLst/>
        </p:spPr>
        <p:txBody>
          <a:bodyPr wrap="square">
            <a:spAutoFit/>
          </a:bodyPr>
          <a:lstStyle/>
          <a:p>
            <a:pPr marL="285750" indent="-285750">
              <a:buFont typeface="Wingdings" panose="05000000000000000000" pitchFamily="2" charset="2"/>
              <a:buChar char="ü"/>
              <a:defRPr/>
            </a:pPr>
            <a:r>
              <a:rPr lang="en-US" altLang="zh-TW" b="1" dirty="0" err="1" smtClean="0">
                <a:latin typeface="Levenim MT" pitchFamily="2" charset="-79"/>
                <a:ea typeface="標楷體" panose="03000509000000000000" pitchFamily="65" charset="-120"/>
                <a:cs typeface="Levenim MT" pitchFamily="2" charset="-79"/>
              </a:rPr>
              <a:t>系統提供工具以供使用者自行定義產生圖表</a:t>
            </a:r>
            <a:r>
              <a:rPr lang="zh-TW" altLang="en-US" b="1" dirty="0" smtClean="0">
                <a:latin typeface="Levenim MT" pitchFamily="2" charset="-79"/>
                <a:ea typeface="標楷體" panose="03000509000000000000" pitchFamily="65" charset="-120"/>
                <a:cs typeface="Levenim MT" pitchFamily="2" charset="-79"/>
              </a:rPr>
              <a:t>，自訂</a:t>
            </a:r>
            <a:r>
              <a:rPr lang="en-US" altLang="zh-TW" b="1" dirty="0" err="1" smtClean="0">
                <a:latin typeface="Levenim MT" pitchFamily="2" charset="-79"/>
                <a:ea typeface="標楷體" panose="03000509000000000000" pitchFamily="65" charset="-120"/>
                <a:cs typeface="Levenim MT" pitchFamily="2" charset="-79"/>
              </a:rPr>
              <a:t>時段值製成圖表</a:t>
            </a:r>
            <a:r>
              <a:rPr lang="zh-TW" altLang="en-US" b="1" dirty="0" smtClean="0">
                <a:latin typeface="Levenim MT" pitchFamily="2" charset="-79"/>
                <a:ea typeface="標楷體" panose="03000509000000000000" pitchFamily="65" charset="-120"/>
                <a:cs typeface="Levenim MT" pitchFamily="2" charset="-79"/>
              </a:rPr>
              <a:t>。</a:t>
            </a:r>
            <a:endParaRPr lang="en-US" altLang="zh-TW" b="1" dirty="0">
              <a:latin typeface="Levenim MT" pitchFamily="2" charset="-79"/>
              <a:ea typeface="標楷體" panose="03000509000000000000" pitchFamily="65" charset="-120"/>
              <a:cs typeface="Levenim MT" pitchFamily="2" charset="-79"/>
            </a:endParaRPr>
          </a:p>
          <a:p>
            <a:pPr marL="285750" indent="-285750">
              <a:buFont typeface="Wingdings" panose="05000000000000000000" pitchFamily="2" charset="2"/>
              <a:buChar char="ü"/>
              <a:defRPr/>
            </a:pPr>
            <a:endParaRPr lang="zh-TW" altLang="zh-TW" sz="800" b="1" dirty="0">
              <a:latin typeface="Levenim MT" pitchFamily="2" charset="-79"/>
              <a:ea typeface="標楷體" panose="03000509000000000000" pitchFamily="65" charset="-120"/>
              <a:cs typeface="Levenim MT" pitchFamily="2" charset="-79"/>
            </a:endParaRPr>
          </a:p>
          <a:p>
            <a:pPr marL="285750" indent="-285750">
              <a:buFont typeface="Wingdings" panose="05000000000000000000" pitchFamily="2" charset="2"/>
              <a:buChar char="ü"/>
              <a:defRPr/>
            </a:pPr>
            <a:r>
              <a:rPr lang="en-US" altLang="zh-TW" b="1" dirty="0" err="1" smtClean="0">
                <a:latin typeface="Levenim MT" pitchFamily="2" charset="-79"/>
                <a:ea typeface="標楷體" panose="03000509000000000000" pitchFamily="65" charset="-120"/>
                <a:cs typeface="Levenim MT" pitchFamily="2" charset="-79"/>
              </a:rPr>
              <a:t>時間:使用者可定義圖表起始</a:t>
            </a:r>
            <a:r>
              <a:rPr lang="en-US" altLang="zh-TW" b="1" dirty="0" smtClean="0">
                <a:latin typeface="Levenim MT" pitchFamily="2" charset="-79"/>
                <a:ea typeface="標楷體" panose="03000509000000000000" pitchFamily="65" charset="-120"/>
                <a:cs typeface="Levenim MT" pitchFamily="2" charset="-79"/>
              </a:rPr>
              <a:t>/</a:t>
            </a:r>
            <a:r>
              <a:rPr lang="en-US" altLang="zh-TW" b="1" dirty="0" err="1" smtClean="0">
                <a:latin typeface="Levenim MT" pitchFamily="2" charset="-79"/>
                <a:ea typeface="標楷體" panose="03000509000000000000" pitchFamily="65" charset="-120"/>
                <a:cs typeface="Levenim MT" pitchFamily="2" charset="-79"/>
              </a:rPr>
              <a:t>結束時間</a:t>
            </a:r>
            <a:r>
              <a:rPr lang="zh-TW" altLang="en-US" b="1" dirty="0" smtClean="0">
                <a:latin typeface="Levenim MT" pitchFamily="2" charset="-79"/>
                <a:ea typeface="標楷體" panose="03000509000000000000" pitchFamily="65" charset="-120"/>
                <a:cs typeface="Levenim MT" pitchFamily="2" charset="-79"/>
              </a:rPr>
              <a:t>。</a:t>
            </a:r>
            <a:endParaRPr lang="zh-TW" altLang="zh-TW" b="1" dirty="0">
              <a:latin typeface="Levenim MT" pitchFamily="2" charset="-79"/>
              <a:ea typeface="標楷體" panose="03000509000000000000" pitchFamily="65" charset="-120"/>
              <a:cs typeface="Levenim MT" pitchFamily="2" charset="-79"/>
            </a:endParaRPr>
          </a:p>
        </p:txBody>
      </p:sp>
      <p:sp>
        <p:nvSpPr>
          <p:cNvPr id="4" name="矩形 5"/>
          <p:cNvSpPr>
            <a:spLocks noChangeArrowheads="1"/>
          </p:cNvSpPr>
          <p:nvPr/>
        </p:nvSpPr>
        <p:spPr bwMode="auto">
          <a:xfrm>
            <a:off x="467544" y="1444646"/>
            <a:ext cx="13965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200" b="1" dirty="0" smtClean="0">
                <a:solidFill>
                  <a:srgbClr val="002060"/>
                </a:solidFill>
                <a:latin typeface="Levenim MT" pitchFamily="2" charset="-79"/>
                <a:ea typeface="標楷體" pitchFamily="65" charset="-120"/>
                <a:cs typeface="Levenim MT" pitchFamily="2" charset="-79"/>
              </a:rPr>
              <a:t>圖</a:t>
            </a:r>
            <a:r>
              <a:rPr lang="en-US" altLang="zh-TW" sz="3200" b="1" dirty="0" smtClean="0">
                <a:solidFill>
                  <a:srgbClr val="002060"/>
                </a:solidFill>
                <a:latin typeface="Levenim MT" pitchFamily="2" charset="-79"/>
                <a:ea typeface="標楷體" pitchFamily="65" charset="-120"/>
                <a:cs typeface="Levenim MT" pitchFamily="2" charset="-79"/>
              </a:rPr>
              <a:t>  </a:t>
            </a:r>
            <a:r>
              <a:rPr lang="en-US" altLang="zh-TW" sz="3200" b="1" dirty="0">
                <a:solidFill>
                  <a:srgbClr val="002060"/>
                </a:solidFill>
                <a:latin typeface="Levenim MT" pitchFamily="2" charset="-79"/>
                <a:ea typeface="標楷體" pitchFamily="65" charset="-120"/>
                <a:cs typeface="Levenim MT" pitchFamily="2" charset="-79"/>
              </a:rPr>
              <a:t>表:</a:t>
            </a:r>
            <a:endParaRPr lang="zh-TW" altLang="zh-TW" sz="3200" b="1" dirty="0">
              <a:solidFill>
                <a:srgbClr val="002060"/>
              </a:solidFill>
              <a:latin typeface="Levenim MT" pitchFamily="2" charset="-79"/>
              <a:ea typeface="標楷體" pitchFamily="65" charset="-120"/>
              <a:cs typeface="Levenim MT" pitchFamily="2" charset="-79"/>
            </a:endParaRPr>
          </a:p>
        </p:txBody>
      </p:sp>
      <p:sp>
        <p:nvSpPr>
          <p:cNvPr id="5" name="投影片編號版面配置區 1"/>
          <p:cNvSpPr>
            <a:spLocks noGrp="1"/>
          </p:cNvSpPr>
          <p:nvPr>
            <p:ph type="sldNum" sz="quarter" idx="12"/>
          </p:nvPr>
        </p:nvSpPr>
        <p:spPr>
          <a:xfrm>
            <a:off x="6553200" y="6356350"/>
            <a:ext cx="2133600" cy="365125"/>
          </a:xfrm>
        </p:spPr>
        <p:txBody>
          <a:bodyPr/>
          <a:lstStyle/>
          <a:p>
            <a:fld id="{A8D36CD8-B857-472F-BA7D-A2A5DBF9E5F5}" type="slidenum">
              <a:rPr lang="zh-CN" altLang="en-US" smtClean="0"/>
              <a:pPr/>
              <a:t>18</a:t>
            </a:fld>
            <a:endParaRPr lang="zh-CN" altLang="en-US" dirty="0"/>
          </a:p>
        </p:txBody>
      </p:sp>
      <p:pic>
        <p:nvPicPr>
          <p:cNvPr id="6" name="圖片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6594" y="2570661"/>
            <a:ext cx="8653377" cy="3900488"/>
          </a:xfrm>
          <a:prstGeom prst="rect">
            <a:avLst/>
          </a:prstGeom>
        </p:spPr>
      </p:pic>
    </p:spTree>
    <p:extLst>
      <p:ext uri="{BB962C8B-B14F-4D97-AF65-F5344CB8AC3E}">
        <p14:creationId xmlns:p14="http://schemas.microsoft.com/office/powerpoint/2010/main" val="546468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4"/>
          <p:cNvSpPr>
            <a:spLocks noGrp="1"/>
          </p:cNvSpPr>
          <p:nvPr>
            <p:ph type="sldNum" sz="quarter" idx="12"/>
          </p:nvPr>
        </p:nvSpPr>
        <p:spPr>
          <a:xfrm>
            <a:off x="6553200" y="6356350"/>
            <a:ext cx="2133600" cy="365125"/>
          </a:xfrm>
        </p:spPr>
        <p:txBody>
          <a:bodyPr/>
          <a:lstStyle/>
          <a:p>
            <a:fld id="{A8D36CD8-B857-472F-BA7D-A2A5DBF9E5F5}" type="slidenum">
              <a:rPr lang="zh-CN" altLang="en-US" smtClean="0"/>
              <a:pPr/>
              <a:t>19</a:t>
            </a:fld>
            <a:endParaRPr lang="zh-CN" altLang="en-US" dirty="0"/>
          </a:p>
        </p:txBody>
      </p:sp>
      <p:sp>
        <p:nvSpPr>
          <p:cNvPr id="3" name="矩形 2"/>
          <p:cNvSpPr/>
          <p:nvPr/>
        </p:nvSpPr>
        <p:spPr>
          <a:xfrm>
            <a:off x="683568" y="908720"/>
            <a:ext cx="8064896" cy="2308324"/>
          </a:xfrm>
          <a:prstGeom prst="rect">
            <a:avLst/>
          </a:prstGeom>
        </p:spPr>
        <p:txBody>
          <a:bodyPr wrap="square">
            <a:spAutoFit/>
          </a:bodyPr>
          <a:lstStyle/>
          <a:p>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斯</a:t>
            </a:r>
            <a:r>
              <a:rPr lang="zh-TW" altLang="zh-TW" dirty="0">
                <a:latin typeface="標楷體" panose="03000509000000000000" pitchFamily="65" charset="-120"/>
                <a:ea typeface="標楷體" panose="03000509000000000000" pitchFamily="65" charset="-120"/>
              </a:rPr>
              <a:t>其大科技除了提供</a:t>
            </a:r>
            <a:r>
              <a:rPr lang="en-US" altLang="zh-TW" dirty="0">
                <a:latin typeface="標楷體" panose="03000509000000000000" pitchFamily="65" charset="-120"/>
                <a:ea typeface="標楷體" panose="03000509000000000000" pitchFamily="65" charset="-120"/>
              </a:rPr>
              <a:t>GMETER</a:t>
            </a:r>
            <a:r>
              <a:rPr lang="zh-TW" altLang="zh-TW" dirty="0">
                <a:latin typeface="標楷體" panose="03000509000000000000" pitchFamily="65" charset="-120"/>
                <a:ea typeface="標楷體" panose="03000509000000000000" pitchFamily="65" charset="-120"/>
              </a:rPr>
              <a:t>外，還能提供無線電瓦斯偵測器。</a:t>
            </a:r>
          </a:p>
          <a:p>
            <a:r>
              <a:rPr lang="zh-TW" altLang="zh-TW" dirty="0">
                <a:latin typeface="標楷體" panose="03000509000000000000" pitchFamily="65" charset="-120"/>
                <a:ea typeface="標楷體" panose="03000509000000000000" pitchFamily="65" charset="-120"/>
              </a:rPr>
              <a:t>無線電瓦斯偵測器偵測到瓦斯外洩時，可以用無線電通知</a:t>
            </a:r>
            <a:r>
              <a:rPr lang="en-US" altLang="zh-TW" dirty="0">
                <a:latin typeface="標楷體" panose="03000509000000000000" pitchFamily="65" charset="-120"/>
                <a:ea typeface="標楷體" panose="03000509000000000000" pitchFamily="65" charset="-120"/>
              </a:rPr>
              <a:t>GMETER</a:t>
            </a:r>
            <a:r>
              <a:rPr lang="zh-TW" altLang="zh-TW"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GMETER</a:t>
            </a:r>
            <a:r>
              <a:rPr lang="zh-TW" altLang="zh-TW" dirty="0">
                <a:latin typeface="標楷體" panose="03000509000000000000" pitchFamily="65" charset="-120"/>
                <a:ea typeface="標楷體" panose="03000509000000000000" pitchFamily="65" charset="-120"/>
              </a:rPr>
              <a:t>會馬上將瓦斯切斷，並且立即發出警報訊息給瓦斯公司控制中心，並自動發出簡訊至用戶手機。別家瓦斯表目前雖也有類似功能，但必須拉線，施工困難。而本公司採無線電，施工容易。此外，別家瓦斯表僅能接收一個瓦斯偵測器之信號。本公司能接收多達</a:t>
            </a:r>
            <a:r>
              <a:rPr lang="en-US" altLang="zh-TW" dirty="0">
                <a:latin typeface="標楷體" panose="03000509000000000000" pitchFamily="65" charset="-120"/>
                <a:ea typeface="標楷體" panose="03000509000000000000" pitchFamily="65" charset="-120"/>
              </a:rPr>
              <a:t>32</a:t>
            </a:r>
            <a:r>
              <a:rPr lang="zh-TW" altLang="zh-TW" dirty="0">
                <a:latin typeface="標楷體" panose="03000509000000000000" pitchFamily="65" charset="-120"/>
                <a:ea typeface="標楷體" panose="03000509000000000000" pitchFamily="65" charset="-120"/>
              </a:rPr>
              <a:t>個！即使一般住家通常可能都需要</a:t>
            </a:r>
            <a:r>
              <a:rPr lang="en-US" altLang="zh-TW" dirty="0">
                <a:latin typeface="標楷體" panose="03000509000000000000" pitchFamily="65" charset="-120"/>
                <a:ea typeface="標楷體" panose="03000509000000000000" pitchFamily="65" charset="-120"/>
              </a:rPr>
              <a:t>3~4</a:t>
            </a:r>
            <a:r>
              <a:rPr lang="zh-TW" altLang="zh-TW" dirty="0">
                <a:latin typeface="標楷體" panose="03000509000000000000" pitchFamily="65" charset="-120"/>
                <a:ea typeface="標楷體" panose="03000509000000000000" pitchFamily="65" charset="-120"/>
              </a:rPr>
              <a:t>個以上</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廚房、客廳、浴室、臥室</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GMETER</a:t>
            </a:r>
            <a:r>
              <a:rPr lang="zh-TW" altLang="zh-TW" dirty="0">
                <a:latin typeface="標楷體" panose="03000509000000000000" pitchFamily="65" charset="-120"/>
                <a:ea typeface="標楷體" panose="03000509000000000000" pitchFamily="65" charset="-120"/>
              </a:rPr>
              <a:t>的彈性才能真正提供用戶高枕無憂的安全環境。</a:t>
            </a:r>
          </a:p>
          <a:p>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1600" y="3122840"/>
            <a:ext cx="7024038" cy="3330515"/>
          </a:xfrm>
          <a:prstGeom prst="rect">
            <a:avLst/>
          </a:prstGeom>
        </p:spPr>
      </p:pic>
      <p:sp>
        <p:nvSpPr>
          <p:cNvPr id="5" name="矩形 4"/>
          <p:cNvSpPr/>
          <p:nvPr/>
        </p:nvSpPr>
        <p:spPr>
          <a:xfrm>
            <a:off x="3700353" y="260648"/>
            <a:ext cx="3057247" cy="523220"/>
          </a:xfrm>
          <a:prstGeom prst="rect">
            <a:avLst/>
          </a:prstGeom>
        </p:spPr>
        <p:txBody>
          <a:bodyPr wrap="none">
            <a:spAutoFit/>
          </a:bodyPr>
          <a:lstStyle/>
          <a:p>
            <a:r>
              <a:rPr lang="zh-TW" altLang="zh-TW" sz="2800" b="1" dirty="0">
                <a:solidFill>
                  <a:schemeClr val="bg1"/>
                </a:solidFill>
                <a:latin typeface="標楷體" panose="03000509000000000000" pitchFamily="65" charset="-120"/>
                <a:ea typeface="標楷體" panose="03000509000000000000" pitchFamily="65" charset="-120"/>
              </a:rPr>
              <a:t>無線電瓦斯偵測器</a:t>
            </a:r>
            <a:endParaRPr lang="zh-TW" altLang="en-US" sz="2800" b="1" dirty="0">
              <a:solidFill>
                <a:schemeClr val="bg1"/>
              </a:solidFill>
            </a:endParaRPr>
          </a:p>
        </p:txBody>
      </p:sp>
    </p:spTree>
    <p:extLst>
      <p:ext uri="{BB962C8B-B14F-4D97-AF65-F5344CB8AC3E}">
        <p14:creationId xmlns:p14="http://schemas.microsoft.com/office/powerpoint/2010/main" val="546468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A8D36CD8-B857-472F-BA7D-A2A5DBF9E5F5}" type="slidenum">
              <a:rPr lang="zh-CN" altLang="en-US" smtClean="0"/>
              <a:pPr/>
              <a:t>2</a:t>
            </a:fld>
            <a:endParaRPr lang="zh-CN" altLang="en-US" dirty="0"/>
          </a:p>
        </p:txBody>
      </p:sp>
      <p:pic>
        <p:nvPicPr>
          <p:cNvPr id="6" name="圖片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5677" y="931730"/>
            <a:ext cx="8956415" cy="598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2"/>
          <p:cNvSpPr txBox="1">
            <a:spLocks/>
          </p:cNvSpPr>
          <p:nvPr/>
        </p:nvSpPr>
        <p:spPr>
          <a:xfrm>
            <a:off x="5288149" y="178910"/>
            <a:ext cx="3309937" cy="539750"/>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
                <a:srgbClr val="000000"/>
              </a:buClr>
              <a:buFont typeface="Calibri" pitchFamily="34" charset="0"/>
              <a:buNone/>
            </a:pPr>
            <a:r>
              <a:rPr lang="zh-TW" altLang="en-US" b="1" dirty="0" smtClean="0">
                <a:latin typeface="微軟正黑體" pitchFamily="34" charset="-120"/>
                <a:ea typeface="微軟正黑體" pitchFamily="34" charset="-120"/>
              </a:rPr>
              <a:t>公司沿革</a:t>
            </a:r>
          </a:p>
        </p:txBody>
      </p:sp>
      <p:sp>
        <p:nvSpPr>
          <p:cNvPr id="8" name="文字版面配置區 3"/>
          <p:cNvSpPr txBox="1">
            <a:spLocks/>
          </p:cNvSpPr>
          <p:nvPr/>
        </p:nvSpPr>
        <p:spPr>
          <a:xfrm>
            <a:off x="547936" y="1383335"/>
            <a:ext cx="4608512" cy="5521512"/>
          </a:xfrm>
          <a:prstGeom prst="rect">
            <a:avLst/>
          </a:prstGeom>
        </p:spPr>
        <p:txBody>
          <a:bodyPr vert="horz" wrap="square" lIns="91440" tIns="45720" rIns="91440" bIns="45720" rtlCol="0">
            <a:spAutoFit/>
          </a:bodyPr>
          <a:lstStyle>
            <a:defPPr marL="342720" marR="0" lvl="0" indent="-342720" algn="l" rtl="0" hangingPunct="0">
              <a:lnSpc>
                <a:spcPct val="100000"/>
              </a:lnSpc>
              <a:spcBef>
                <a:spcPts val="799"/>
              </a:spcBef>
              <a:spcAft>
                <a:spcPts val="0"/>
              </a:spcAft>
              <a:buClr>
                <a:srgbClr val="000000"/>
              </a:buClr>
              <a:buSzPct val="100000"/>
              <a:buFont typeface="Calibri" pitchFamily="34"/>
              <a:buNone/>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lang="en-US" sz="2000" b="0" i="0" u="none" strike="noStrike" kern="1200" baseline="0">
                <a:ln>
                  <a:noFill/>
                </a:ln>
                <a:solidFill>
                  <a:srgbClr val="000000"/>
                </a:solidFill>
                <a:latin typeface="Calibri" pitchFamily="34"/>
                <a:ea typeface="微軟正黑體" pitchFamily="34"/>
                <a:cs typeface="微軟正黑體" pitchFamily="34"/>
              </a:defRPr>
            </a:defPPr>
            <a:lvl1pPr marL="342720" marR="0" lvl="0" indent="-342720" algn="l" defTabSz="914400" rtl="0" eaLnBrk="1" latinLnBrk="0" hangingPunct="0">
              <a:lnSpc>
                <a:spcPct val="100000"/>
              </a:lnSpc>
              <a:spcBef>
                <a:spcPts val="799"/>
              </a:spcBef>
              <a:spcAft>
                <a:spcPts val="0"/>
              </a:spcAft>
              <a:buClr>
                <a:srgbClr val="000000"/>
              </a:buClr>
              <a:buSzPct val="100000"/>
              <a:buFont typeface="Calibri" pitchFamily="34"/>
              <a:buChar char="•"/>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lang="en-US" sz="2000" b="0" i="0" u="none" strike="noStrike" kern="1200" baseline="0">
                <a:ln>
                  <a:noFill/>
                </a:ln>
                <a:solidFill>
                  <a:srgbClr val="000000"/>
                </a:solidFill>
                <a:latin typeface="Calibri" pitchFamily="34"/>
                <a:ea typeface="微軟正黑體" pitchFamily="34"/>
                <a:cs typeface="微軟正黑體" pitchFamily="34"/>
              </a:defRPr>
            </a:lvl1pPr>
            <a:lvl2pPr marL="742680" marR="0" lvl="1" indent="-285480" algn="l" defTabSz="914400" rtl="0" eaLnBrk="1" latinLnBrk="0" hangingPunct="0">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2800" b="0" i="0" u="none" strike="noStrike" kern="1200" baseline="0">
                <a:ln>
                  <a:noFill/>
                </a:ln>
                <a:solidFill>
                  <a:srgbClr val="000000"/>
                </a:solidFill>
                <a:latin typeface="Arial" pitchFamily="34"/>
                <a:ea typeface="微軟正黑體" pitchFamily="34"/>
                <a:cs typeface="微軟正黑體" pitchFamily="34"/>
              </a:defRPr>
            </a:lvl2pPr>
            <a:lvl3pPr marL="1143000" marR="0" lvl="2" indent="-228600" algn="l" defTabSz="914400" rtl="0" eaLnBrk="1" latinLnBrk="0" hangingPunct="0">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2400" b="0" i="0" u="none" strike="noStrike" kern="1200" baseline="0">
                <a:ln>
                  <a:noFill/>
                </a:ln>
                <a:solidFill>
                  <a:srgbClr val="000000"/>
                </a:solidFill>
                <a:latin typeface="Arial" pitchFamily="34"/>
                <a:ea typeface="微軟正黑體" pitchFamily="34"/>
                <a:cs typeface="微軟正黑體" pitchFamily="34"/>
              </a:defRPr>
            </a:lvl3pPr>
            <a:lvl4pPr marL="1600199" marR="0" lvl="3" indent="-228600" algn="l" defTabSz="914400" rtl="0" eaLnBrk="1" latinLnBrk="0" hangingPunct="0">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000" b="0" i="0" u="none" strike="noStrike" kern="1200" baseline="0">
                <a:ln>
                  <a:noFill/>
                </a:ln>
                <a:solidFill>
                  <a:srgbClr val="000000"/>
                </a:solidFill>
                <a:latin typeface="Arial" pitchFamily="34"/>
                <a:ea typeface="微軟正黑體" pitchFamily="34"/>
                <a:cs typeface="微軟正黑體" pitchFamily="34"/>
              </a:defRPr>
            </a:lvl4pPr>
            <a:lvl5pPr marL="2057400" marR="0" lvl="4" indent="-228600" algn="l" defTabSz="914400" rtl="0" eaLnBrk="1" latinLnBrk="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kern="1200" baseline="0">
                <a:ln>
                  <a:noFill/>
                </a:ln>
                <a:solidFill>
                  <a:srgbClr val="000000"/>
                </a:solidFill>
                <a:latin typeface="Arial" pitchFamily="34"/>
                <a:ea typeface="微軟正黑體" pitchFamily="34"/>
                <a:cs typeface="微軟正黑體" pitchFamily="34"/>
              </a:defRPr>
            </a:lvl5pPr>
            <a:lvl6pPr marL="2057400" marR="0" lvl="5" indent="-228600" algn="l" defTabSz="914400" rtl="0" eaLnBrk="1" latinLnBrk="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kern="1200" baseline="0">
                <a:ln>
                  <a:noFill/>
                </a:ln>
                <a:solidFill>
                  <a:srgbClr val="000000"/>
                </a:solidFill>
                <a:latin typeface="Arial" pitchFamily="34"/>
                <a:ea typeface="微軟正黑體" pitchFamily="34"/>
                <a:cs typeface="微軟正黑體" pitchFamily="34"/>
              </a:defRPr>
            </a:lvl6pPr>
            <a:lvl7pPr marL="2057400" marR="0" lvl="6" indent="-228600" algn="l" defTabSz="914400" rtl="0" eaLnBrk="1" latinLnBrk="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kern="1200" baseline="0">
                <a:ln>
                  <a:noFill/>
                </a:ln>
                <a:solidFill>
                  <a:srgbClr val="000000"/>
                </a:solidFill>
                <a:latin typeface="Arial" pitchFamily="34"/>
                <a:ea typeface="微軟正黑體" pitchFamily="34"/>
                <a:cs typeface="微軟正黑體" pitchFamily="34"/>
              </a:defRPr>
            </a:lvl7pPr>
            <a:lvl8pPr marL="2057400" marR="0" lvl="7" indent="-228600" algn="l" defTabSz="914400" rtl="0" eaLnBrk="1" latinLnBrk="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kern="1200" baseline="0">
                <a:ln>
                  <a:noFill/>
                </a:ln>
                <a:solidFill>
                  <a:srgbClr val="000000"/>
                </a:solidFill>
                <a:latin typeface="Arial" pitchFamily="34"/>
                <a:ea typeface="微軟正黑體" pitchFamily="34"/>
                <a:cs typeface="微軟正黑體" pitchFamily="34"/>
              </a:defRPr>
            </a:lvl8pPr>
            <a:lvl9pPr marL="2057400" marR="0" lvl="8" indent="-228600" algn="l" defTabSz="914400" rtl="0" eaLnBrk="1" latinLnBrk="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kern="1200" baseline="0">
                <a:ln>
                  <a:noFill/>
                </a:ln>
                <a:solidFill>
                  <a:srgbClr val="000000"/>
                </a:solidFill>
                <a:latin typeface="Arial" pitchFamily="34"/>
                <a:ea typeface="微軟正黑體" pitchFamily="34"/>
                <a:cs typeface="微軟正黑體" pitchFamily="34"/>
              </a:defRPr>
            </a:lvl9pPr>
          </a:lstStyle>
          <a:p>
            <a:pPr hangingPunct="1">
              <a:lnSpc>
                <a:spcPct val="90000"/>
              </a:lnSpc>
              <a:spcBef>
                <a:spcPts val="598"/>
              </a:spcBef>
              <a:buClr>
                <a:schemeClr val="accent6"/>
              </a:buClr>
              <a:buFont typeface="Wingdings" pitchFamily="2" charset="2"/>
              <a:buChar char="Ø"/>
              <a:defRPr/>
            </a:pPr>
            <a:r>
              <a:rPr lang="zh-TW" altLang="en-US" sz="1800" dirty="0" smtClean="0">
                <a:latin typeface="微軟正黑體" pitchFamily="34"/>
              </a:rPr>
              <a:t>斯其大科技係由總經理吳端煇先生於</a:t>
            </a:r>
            <a:r>
              <a:rPr lang="en-US" altLang="zh-TW" sz="1800" dirty="0" smtClean="0">
                <a:latin typeface="微軟正黑體" pitchFamily="34"/>
              </a:rPr>
              <a:t>1999</a:t>
            </a:r>
            <a:r>
              <a:rPr lang="zh-TW" altLang="en-US" sz="1800" dirty="0" smtClean="0">
                <a:latin typeface="微軟正黑體" pitchFamily="34"/>
              </a:rPr>
              <a:t>年創辦，</a:t>
            </a:r>
            <a:r>
              <a:rPr lang="en-US" altLang="zh-TW" sz="1800" dirty="0" smtClean="0">
                <a:latin typeface="微軟正黑體" pitchFamily="34"/>
              </a:rPr>
              <a:t>2010</a:t>
            </a:r>
            <a:r>
              <a:rPr lang="zh-TW" altLang="en-US" sz="1800" dirty="0" smtClean="0">
                <a:latin typeface="微軟正黑體" pitchFamily="34"/>
              </a:rPr>
              <a:t>年引進台灣上市公司銘異科技等策略夥伴，股本增至新臺幣</a:t>
            </a:r>
            <a:r>
              <a:rPr lang="en-US" altLang="zh-TW" sz="1800" dirty="0" smtClean="0">
                <a:latin typeface="微軟正黑體" pitchFamily="34"/>
              </a:rPr>
              <a:t>2</a:t>
            </a:r>
            <a:r>
              <a:rPr lang="zh-TW" altLang="en-US" sz="1800" dirty="0" smtClean="0">
                <a:latin typeface="微軟正黑體" pitchFamily="34"/>
              </a:rPr>
              <a:t>億元，產品線亦拓展至家庭自動化領域</a:t>
            </a:r>
          </a:p>
          <a:p>
            <a:pPr hangingPunct="1">
              <a:lnSpc>
                <a:spcPct val="90000"/>
              </a:lnSpc>
              <a:spcBef>
                <a:spcPts val="598"/>
              </a:spcBef>
              <a:buClr>
                <a:schemeClr val="accent6"/>
              </a:buClr>
              <a:buFont typeface="Wingdings" pitchFamily="2" charset="2"/>
              <a:buChar char="Ø"/>
              <a:defRPr/>
            </a:pPr>
            <a:endParaRPr lang="zh-TW" altLang="en-US" sz="1800" dirty="0" smtClean="0">
              <a:latin typeface="微軟正黑體" pitchFamily="34"/>
            </a:endParaRPr>
          </a:p>
          <a:p>
            <a:pPr hangingPunct="1">
              <a:lnSpc>
                <a:spcPct val="90000"/>
              </a:lnSpc>
              <a:spcBef>
                <a:spcPts val="598"/>
              </a:spcBef>
              <a:buClr>
                <a:schemeClr val="accent6"/>
              </a:buClr>
              <a:buFont typeface="Wingdings" pitchFamily="2" charset="2"/>
              <a:buChar char="Ø"/>
              <a:defRPr/>
            </a:pPr>
            <a:r>
              <a:rPr lang="zh-TW" altLang="en-US" sz="1800" dirty="0" smtClean="0">
                <a:latin typeface="微軟正黑體" pitchFamily="34"/>
              </a:rPr>
              <a:t>總經理畢業於台大電機系，並取得美國南加大電腦及管理雙碩士。曾任中興電工副處長，負責電表及自動化等業務</a:t>
            </a:r>
          </a:p>
          <a:p>
            <a:pPr hangingPunct="1">
              <a:lnSpc>
                <a:spcPct val="90000"/>
              </a:lnSpc>
              <a:spcBef>
                <a:spcPts val="598"/>
              </a:spcBef>
              <a:buClr>
                <a:schemeClr val="accent6"/>
              </a:buClr>
              <a:buFont typeface="Wingdings" pitchFamily="2" charset="2"/>
              <a:buChar char="Ø"/>
              <a:defRPr/>
            </a:pPr>
            <a:endParaRPr lang="zh-TW" altLang="en-US" sz="1800" dirty="0" smtClean="0">
              <a:latin typeface="微軟正黑體" pitchFamily="34"/>
            </a:endParaRPr>
          </a:p>
          <a:p>
            <a:pPr hangingPunct="1">
              <a:lnSpc>
                <a:spcPct val="90000"/>
              </a:lnSpc>
              <a:spcBef>
                <a:spcPts val="598"/>
              </a:spcBef>
              <a:buClr>
                <a:schemeClr val="accent6"/>
              </a:buClr>
              <a:buFont typeface="Wingdings" pitchFamily="2" charset="2"/>
              <a:buChar char="Ø"/>
              <a:defRPr/>
            </a:pPr>
            <a:r>
              <a:rPr lang="zh-TW" altLang="en-US" sz="1800" dirty="0" smtClean="0">
                <a:latin typeface="微軟正黑體" pitchFamily="34"/>
              </a:rPr>
              <a:t>在</a:t>
            </a:r>
            <a:r>
              <a:rPr lang="en-US" altLang="zh-TW" sz="1800" dirty="0" smtClean="0">
                <a:latin typeface="微軟正黑體" pitchFamily="34"/>
              </a:rPr>
              <a:t>1998</a:t>
            </a:r>
            <a:r>
              <a:rPr lang="zh-TW" altLang="en-US" sz="1800" dirty="0" smtClean="0">
                <a:latin typeface="微軟正黑體" pitchFamily="34"/>
              </a:rPr>
              <a:t>年即已將全球最大表廠</a:t>
            </a:r>
            <a:r>
              <a:rPr lang="en-US" altLang="zh-TW" sz="1800" dirty="0" smtClean="0">
                <a:latin typeface="微軟正黑體" pitchFamily="34"/>
              </a:rPr>
              <a:t>ITRON</a:t>
            </a:r>
            <a:r>
              <a:rPr lang="zh-TW" altLang="en-US" sz="1800" dirty="0" smtClean="0">
                <a:latin typeface="微軟正黑體" pitchFamily="34"/>
              </a:rPr>
              <a:t>之自動讀表系統引進台電。</a:t>
            </a:r>
          </a:p>
          <a:p>
            <a:pPr hangingPunct="1">
              <a:lnSpc>
                <a:spcPct val="90000"/>
              </a:lnSpc>
              <a:spcBef>
                <a:spcPts val="598"/>
              </a:spcBef>
              <a:buClr>
                <a:schemeClr val="accent6"/>
              </a:buClr>
              <a:buFont typeface="Wingdings" pitchFamily="2" charset="2"/>
              <a:buChar char="Ø"/>
              <a:defRPr/>
            </a:pPr>
            <a:endParaRPr lang="zh-TW" altLang="en-US" sz="1800" dirty="0" smtClean="0">
              <a:latin typeface="微軟正黑體" pitchFamily="34" charset="-120"/>
              <a:ea typeface="微軟正黑體" pitchFamily="34" charset="-120"/>
            </a:endParaRPr>
          </a:p>
          <a:p>
            <a:pPr hangingPunct="1">
              <a:lnSpc>
                <a:spcPct val="90000"/>
              </a:lnSpc>
              <a:spcBef>
                <a:spcPts val="598"/>
              </a:spcBef>
              <a:buClr>
                <a:schemeClr val="accent6"/>
              </a:buClr>
              <a:buFont typeface="Wingdings" pitchFamily="2" charset="2"/>
              <a:buChar char="Ø"/>
              <a:defRPr/>
            </a:pPr>
            <a:r>
              <a:rPr lang="en-US" altLang="zh-TW" sz="1800" dirty="0" smtClean="0">
                <a:latin typeface="微軟正黑體" pitchFamily="34" charset="-120"/>
                <a:ea typeface="微軟正黑體" pitchFamily="34" charset="-120"/>
              </a:rPr>
              <a:t>Itron</a:t>
            </a:r>
            <a:r>
              <a:rPr lang="zh-TW" altLang="en-US" sz="1800" dirty="0" smtClean="0">
                <a:latin typeface="微軟正黑體" pitchFamily="34" charset="-120"/>
                <a:ea typeface="微軟正黑體" pitchFamily="34" charset="-120"/>
              </a:rPr>
              <a:t>原本在台灣與華新麗華合資成立華新儀錶，資本額</a:t>
            </a:r>
            <a:r>
              <a:rPr lang="en-US" altLang="zh-TW" sz="1800" dirty="0" smtClean="0">
                <a:latin typeface="微軟正黑體" pitchFamily="34" charset="-120"/>
                <a:ea typeface="微軟正黑體" pitchFamily="34" charset="-120"/>
              </a:rPr>
              <a:t>2000</a:t>
            </a:r>
            <a:r>
              <a:rPr lang="zh-TW" altLang="en-US" sz="1800" dirty="0" smtClean="0">
                <a:latin typeface="微軟正黑體" pitchFamily="34" charset="-120"/>
                <a:ea typeface="微軟正黑體" pitchFamily="34" charset="-120"/>
              </a:rPr>
              <a:t>多萬，已有</a:t>
            </a:r>
            <a:r>
              <a:rPr lang="en-US" altLang="zh-TW" sz="1800" dirty="0" smtClean="0">
                <a:latin typeface="微軟正黑體" pitchFamily="34" charset="-120"/>
                <a:ea typeface="微軟正黑體" pitchFamily="34" charset="-120"/>
              </a:rPr>
              <a:t>18</a:t>
            </a:r>
            <a:r>
              <a:rPr lang="zh-TW" altLang="en-US" sz="1800" dirty="0" smtClean="0">
                <a:latin typeface="微軟正黑體" pitchFamily="34" charset="-120"/>
                <a:ea typeface="微軟正黑體" pitchFamily="34" charset="-120"/>
              </a:rPr>
              <a:t>年歷史。每年均銷售台電數億元之電表。已於</a:t>
            </a:r>
            <a:r>
              <a:rPr lang="en-US" altLang="zh-TW" sz="1800" dirty="0" smtClean="0">
                <a:latin typeface="微軟正黑體" pitchFamily="34" charset="-120"/>
                <a:ea typeface="微軟正黑體" pitchFamily="34" charset="-120"/>
              </a:rPr>
              <a:t>2012</a:t>
            </a:r>
            <a:r>
              <a:rPr lang="zh-TW" altLang="en-US" sz="1800" dirty="0" smtClean="0">
                <a:latin typeface="微軟正黑體" pitchFamily="34" charset="-120"/>
                <a:ea typeface="微軟正黑體" pitchFamily="34" charset="-120"/>
              </a:rPr>
              <a:t>由斯其大購併華新儀錶。</a:t>
            </a:r>
          </a:p>
          <a:p>
            <a:pPr hangingPunct="1">
              <a:lnSpc>
                <a:spcPct val="90000"/>
              </a:lnSpc>
              <a:spcBef>
                <a:spcPts val="598"/>
              </a:spcBef>
              <a:buClr>
                <a:schemeClr val="accent6"/>
              </a:buClr>
              <a:buFont typeface="Wingdings" pitchFamily="2" charset="2"/>
              <a:buChar char="Ø"/>
              <a:defRPr/>
            </a:pPr>
            <a:endParaRPr lang="zh-TW" altLang="en-US" sz="1800" dirty="0" smtClean="0">
              <a:latin typeface="微軟正黑體" pitchFamily="34" charset="-120"/>
              <a:ea typeface="微軟正黑體" pitchFamily="34" charset="-120"/>
            </a:endParaRPr>
          </a:p>
          <a:p>
            <a:pPr hangingPunct="1">
              <a:lnSpc>
                <a:spcPct val="90000"/>
              </a:lnSpc>
              <a:spcBef>
                <a:spcPts val="598"/>
              </a:spcBef>
              <a:buClr>
                <a:schemeClr val="accent6"/>
              </a:buClr>
              <a:buFont typeface="Wingdings" pitchFamily="2" charset="2"/>
              <a:buChar char="Ø"/>
              <a:defRPr/>
            </a:pPr>
            <a:r>
              <a:rPr lang="en-US" altLang="zh-TW" sz="1800" dirty="0" smtClean="0">
                <a:latin typeface="微軟正黑體" pitchFamily="34" charset="-120"/>
                <a:ea typeface="微軟正黑體" pitchFamily="34" charset="-120"/>
              </a:rPr>
              <a:t>2013</a:t>
            </a:r>
            <a:r>
              <a:rPr lang="zh-TW" altLang="en-US" sz="1800" dirty="0" smtClean="0">
                <a:latin typeface="微軟正黑體" pitchFamily="34" charset="-120"/>
                <a:ea typeface="微軟正黑體" pitchFamily="34" charset="-120"/>
              </a:rPr>
              <a:t>年銷售台電</a:t>
            </a:r>
            <a:r>
              <a:rPr lang="en-US" altLang="zh-TW" sz="1800" dirty="0" smtClean="0">
                <a:latin typeface="微軟正黑體" pitchFamily="34" charset="-120"/>
                <a:ea typeface="微軟正黑體" pitchFamily="34" charset="-120"/>
              </a:rPr>
              <a:t>1.7</a:t>
            </a:r>
            <a:r>
              <a:rPr lang="zh-TW" altLang="en-US" sz="1800" dirty="0" smtClean="0">
                <a:latin typeface="微軟正黑體" pitchFamily="34" charset="-120"/>
                <a:ea typeface="微軟正黑體" pitchFamily="34" charset="-120"/>
              </a:rPr>
              <a:t>億元之自動讀表設備</a:t>
            </a:r>
            <a:r>
              <a:rPr lang="zh-TW" altLang="en-US" sz="1800" dirty="0" smtClean="0">
                <a:latin typeface="微軟正黑體" pitchFamily="34"/>
              </a:rPr>
              <a:t>。</a:t>
            </a:r>
          </a:p>
          <a:p>
            <a:pPr hangingPunct="1">
              <a:lnSpc>
                <a:spcPct val="90000"/>
              </a:lnSpc>
              <a:spcBef>
                <a:spcPts val="598"/>
              </a:spcBef>
              <a:buClr>
                <a:schemeClr val="accent6"/>
              </a:buClr>
              <a:buFont typeface="Wingdings" pitchFamily="2" charset="2"/>
              <a:buChar char="Ø"/>
              <a:defRPr/>
            </a:pPr>
            <a:endParaRPr lang="zh-TW" altLang="en-US" sz="1800" dirty="0">
              <a:latin typeface="微軟正黑體" pitchFamily="34"/>
            </a:endParaRPr>
          </a:p>
        </p:txBody>
      </p:sp>
      <p:sp>
        <p:nvSpPr>
          <p:cNvPr id="9" name="文字方塊 4"/>
          <p:cNvSpPr/>
          <p:nvPr/>
        </p:nvSpPr>
        <p:spPr>
          <a:xfrm>
            <a:off x="8577263" y="6670675"/>
            <a:ext cx="646112" cy="249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lstStyle/>
          <a:p>
            <a:pPr algn="r" fontAlgn="auto">
              <a:lnSpc>
                <a:spcPct val="87000"/>
              </a:lnSpc>
              <a:spcBef>
                <a:spcPts val="0"/>
              </a:spcBef>
              <a:spcAft>
                <a:spcPts val="0"/>
              </a:spcAft>
              <a:defRPr/>
            </a:pPr>
            <a:endParaRPr kumimoji="0" lang="en-GB" sz="1200" dirty="0">
              <a:solidFill>
                <a:srgbClr val="000000"/>
              </a:solidFill>
              <a:latin typeface="Arial" pitchFamily="34"/>
              <a:ea typeface="新細明體" pitchFamily="2"/>
              <a:cs typeface="Tahoma" pitchFamily="2"/>
            </a:endParaRPr>
          </a:p>
        </p:txBody>
      </p:sp>
      <p:sp>
        <p:nvSpPr>
          <p:cNvPr id="10" name="投影片編號版面配置區 1"/>
          <p:cNvSpPr txBox="1">
            <a:spLocks/>
          </p:cNvSpPr>
          <p:nvPr/>
        </p:nvSpPr>
        <p:spPr bwMode="auto">
          <a:xfrm>
            <a:off x="6705600" y="65087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zh-CN"/>
            </a:defPPr>
            <a:lvl1pPr marL="0" algn="r" defTabSz="914400" rtl="0" eaLnBrk="0" latinLnBrk="0" hangingPunct="0">
              <a:spcBef>
                <a:spcPct val="20000"/>
              </a:spcBef>
              <a:buFont typeface="Arial" pitchFamily="34" charset="0"/>
              <a:buChar char="•"/>
              <a:defRPr sz="3200" kern="1200">
                <a:solidFill>
                  <a:schemeClr val="tx1"/>
                </a:solidFill>
                <a:latin typeface="Calibri" pitchFamily="34" charset="0"/>
                <a:ea typeface="新細明體" pitchFamily="18" charset="-120"/>
                <a:cs typeface="+mn-cs"/>
              </a:defRPr>
            </a:lvl1pPr>
            <a:lvl2pPr marL="742950" indent="-285750" algn="l" defTabSz="914400" rtl="0" eaLnBrk="0" latinLnBrk="0" hangingPunct="0">
              <a:spcBef>
                <a:spcPct val="20000"/>
              </a:spcBef>
              <a:buFont typeface="Arial" pitchFamily="34" charset="0"/>
              <a:buChar char="–"/>
              <a:defRPr sz="2800" kern="1200">
                <a:solidFill>
                  <a:schemeClr val="tx1"/>
                </a:solidFill>
                <a:latin typeface="Calibri" pitchFamily="34" charset="0"/>
                <a:ea typeface="新細明體" pitchFamily="18" charset="-120"/>
                <a:cs typeface="+mn-cs"/>
              </a:defRPr>
            </a:lvl2pPr>
            <a:lvl3pPr marL="1143000" indent="-228600" algn="l" defTabSz="914400" rtl="0" eaLnBrk="0" latinLnBrk="0" hangingPunct="0">
              <a:spcBef>
                <a:spcPct val="20000"/>
              </a:spcBef>
              <a:buFont typeface="Arial" pitchFamily="34" charset="0"/>
              <a:buChar char="•"/>
              <a:defRPr sz="2400" kern="1200">
                <a:solidFill>
                  <a:schemeClr val="tx1"/>
                </a:solidFill>
                <a:latin typeface="Calibri" pitchFamily="34" charset="0"/>
                <a:ea typeface="新細明體" pitchFamily="18" charset="-120"/>
                <a:cs typeface="+mn-cs"/>
              </a:defRPr>
            </a:lvl3pPr>
            <a:lvl4pPr marL="1600200" indent="-228600" algn="l" defTabSz="914400" rtl="0" eaLnBrk="0" latinLnBrk="0" hangingPunct="0">
              <a:spcBef>
                <a:spcPct val="20000"/>
              </a:spcBef>
              <a:buFont typeface="Arial" pitchFamily="34" charset="0"/>
              <a:buChar char="–"/>
              <a:defRPr sz="2000" kern="1200">
                <a:solidFill>
                  <a:schemeClr val="tx1"/>
                </a:solidFill>
                <a:latin typeface="Calibri" pitchFamily="34" charset="0"/>
                <a:ea typeface="新細明體" pitchFamily="18" charset="-120"/>
                <a:cs typeface="+mn-cs"/>
              </a:defRPr>
            </a:lvl4pPr>
            <a:lvl5pPr marL="2057400" indent="-228600" algn="l" defTabSz="914400" rtl="0" eaLnBrk="0" latinLnBrk="0" hangingPunct="0">
              <a:spcBef>
                <a:spcPct val="20000"/>
              </a:spcBef>
              <a:buFont typeface="Arial" pitchFamily="34" charset="0"/>
              <a:buChar char="»"/>
              <a:defRPr sz="2000" kern="1200">
                <a:solidFill>
                  <a:schemeClr val="tx1"/>
                </a:solidFill>
                <a:latin typeface="Calibri" pitchFamily="34" charset="0"/>
                <a:ea typeface="新細明體" pitchFamily="18" charset="-120"/>
                <a:cs typeface="+mn-cs"/>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新細明體" pitchFamily="18" charset="-120"/>
                <a:cs typeface="+mn-cs"/>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新細明體" pitchFamily="18" charset="-120"/>
                <a:cs typeface="+mn-cs"/>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新細明體" pitchFamily="18" charset="-120"/>
                <a:cs typeface="+mn-cs"/>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新細明體" pitchFamily="18" charset="-120"/>
                <a:cs typeface="+mn-cs"/>
              </a:defRPr>
            </a:lvl9pPr>
          </a:lstStyle>
          <a:p>
            <a:pPr eaLnBrk="1" hangingPunct="1">
              <a:spcBef>
                <a:spcPct val="0"/>
              </a:spcBef>
              <a:buFontTx/>
              <a:buNone/>
            </a:pPr>
            <a:fld id="{FF4740AC-EF5F-4BDE-B3DB-7882EAEBC185}" type="slidenum">
              <a:rPr lang="zh-TW" altLang="en-US" sz="1200" smtClean="0">
                <a:solidFill>
                  <a:srgbClr val="898989"/>
                </a:solidFill>
                <a:latin typeface="Arial" pitchFamily="34" charset="0"/>
              </a:rPr>
              <a:pPr eaLnBrk="1" hangingPunct="1">
                <a:spcBef>
                  <a:spcPct val="0"/>
                </a:spcBef>
                <a:buFontTx/>
                <a:buNone/>
              </a:pPr>
              <a:t>2</a:t>
            </a:fld>
            <a:endParaRPr lang="zh-TW" altLang="en-US" sz="1200" dirty="0" smtClean="0">
              <a:solidFill>
                <a:srgbClr val="898989"/>
              </a:solidFill>
              <a:latin typeface="Arial" pitchFamily="34" charset="0"/>
            </a:endParaRPr>
          </a:p>
        </p:txBody>
      </p:sp>
    </p:spTree>
    <p:extLst>
      <p:ext uri="{BB962C8B-B14F-4D97-AF65-F5344CB8AC3E}">
        <p14:creationId xmlns:p14="http://schemas.microsoft.com/office/powerpoint/2010/main" val="1302354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A8D36CD8-B857-472F-BA7D-A2A5DBF9E5F5}" type="slidenum">
              <a:rPr lang="zh-CN" altLang="en-US" smtClean="0"/>
              <a:pPr/>
              <a:t>20</a:t>
            </a:fld>
            <a:endParaRPr lang="zh-CN" altLang="en-US" dirty="0"/>
          </a:p>
        </p:txBody>
      </p:sp>
      <p:sp>
        <p:nvSpPr>
          <p:cNvPr id="8" name="文字方塊 7"/>
          <p:cNvSpPr txBox="1"/>
          <p:nvPr/>
        </p:nvSpPr>
        <p:spPr>
          <a:xfrm>
            <a:off x="251520" y="836712"/>
            <a:ext cx="8712968" cy="5909310"/>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    近來</a:t>
            </a:r>
            <a:r>
              <a:rPr lang="zh-TW" altLang="en-US" dirty="0">
                <a:latin typeface="標楷體" panose="03000509000000000000" pitchFamily="65" charset="-120"/>
                <a:ea typeface="標楷體" panose="03000509000000000000" pitchFamily="65" charset="-120"/>
              </a:rPr>
              <a:t>全省各地發生多處瓦斯</a:t>
            </a:r>
            <a:r>
              <a:rPr lang="zh-TW" altLang="en-US" dirty="0" smtClean="0">
                <a:latin typeface="標楷體" panose="03000509000000000000" pitchFamily="65" charset="-120"/>
                <a:ea typeface="標楷體" panose="03000509000000000000" pitchFamily="65" charset="-120"/>
              </a:rPr>
              <a:t>氣爆，</a:t>
            </a:r>
            <a:r>
              <a:rPr lang="zh-TW" altLang="en-US" dirty="0">
                <a:latin typeface="標楷體" panose="03000509000000000000" pitchFamily="65" charset="-120"/>
                <a:ea typeface="標楷體" panose="03000509000000000000" pitchFamily="65" charset="-120"/>
              </a:rPr>
              <a:t>甚至據媒體披露一年全省共一萬件瓦斯氣爆 對民眾不僅造成重大財產損失</a:t>
            </a:r>
            <a:r>
              <a:rPr lang="zh-TW" altLang="en-US" dirty="0" smtClean="0">
                <a:latin typeface="標楷體" panose="03000509000000000000" pitchFamily="65" charset="-120"/>
                <a:ea typeface="標楷體" panose="03000509000000000000" pitchFamily="65" charset="-120"/>
              </a:rPr>
              <a:t>，更</a:t>
            </a:r>
            <a:r>
              <a:rPr lang="zh-TW" altLang="en-US" dirty="0">
                <a:latin typeface="標楷體" panose="03000509000000000000" pitchFamily="65" charset="-120"/>
                <a:ea typeface="標楷體" panose="03000509000000000000" pitchFamily="65" charset="-120"/>
              </a:rPr>
              <a:t>已危及健康及安全</a:t>
            </a:r>
            <a:r>
              <a:rPr lang="zh-TW" altLang="en-US" dirty="0" smtClean="0">
                <a:latin typeface="標楷體" panose="03000509000000000000" pitchFamily="65" charset="-120"/>
                <a:ea typeface="標楷體" panose="03000509000000000000" pitchFamily="65" charset="-120"/>
              </a:rPr>
              <a:t>。雖然</a:t>
            </a:r>
            <a:r>
              <a:rPr lang="zh-TW" altLang="en-US" dirty="0">
                <a:latin typeface="標楷體" panose="03000509000000000000" pitchFamily="65" charset="-120"/>
                <a:ea typeface="標楷體" panose="03000509000000000000" pitchFamily="65" charset="-120"/>
              </a:rPr>
              <a:t>已有多個縣市開始清查瓦斯管線的漏氣 ，然而其實僅是治標而不能治本</a:t>
            </a:r>
            <a:r>
              <a:rPr lang="zh-TW" altLang="en-US"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p>
            <a:pPr marL="285750" indent="-285750">
              <a:buClr>
                <a:srgbClr val="00B050"/>
              </a:buClr>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要清查時幾乎都是上班時段，「 百分之九十以上民眾都在上班」，  因此無法進入</a:t>
            </a:r>
            <a:r>
              <a:rPr lang="zh-TW" altLang="en-US" dirty="0" smtClean="0">
                <a:latin typeface="標楷體" panose="03000509000000000000" pitchFamily="65" charset="-120"/>
                <a:ea typeface="標楷體" panose="03000509000000000000" pitchFamily="65" charset="-120"/>
              </a:rPr>
              <a:t>民宅</a:t>
            </a:r>
            <a:r>
              <a:rPr lang="zh-TW" altLang="en-US"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這些</a:t>
            </a:r>
            <a:r>
              <a:rPr lang="zh-TW" altLang="en-US" dirty="0">
                <a:latin typeface="標楷體" panose="03000509000000000000" pitchFamily="65" charset="-120"/>
                <a:ea typeface="標楷體" panose="03000509000000000000" pitchFamily="65" charset="-120"/>
              </a:rPr>
              <a:t>民宅內的設備如果有</a:t>
            </a:r>
            <a:r>
              <a:rPr lang="zh-TW" altLang="en-US" dirty="0" smtClean="0">
                <a:latin typeface="標楷體" panose="03000509000000000000" pitchFamily="65" charset="-120"/>
                <a:ea typeface="標楷體" panose="03000509000000000000" pitchFamily="65" charset="-120"/>
              </a:rPr>
              <a:t>漏氣，</a:t>
            </a:r>
            <a:r>
              <a:rPr lang="zh-TW" altLang="en-US" dirty="0">
                <a:latin typeface="標楷體" panose="03000509000000000000" pitchFamily="65" charset="-120"/>
                <a:ea typeface="標楷體" panose="03000509000000000000" pitchFamily="65" charset="-120"/>
              </a:rPr>
              <a:t>還是無法找出來 </a:t>
            </a:r>
            <a:r>
              <a:rPr lang="zh-TW" altLang="en-US" dirty="0" smtClean="0">
                <a:latin typeface="標楷體" panose="03000509000000000000" pitchFamily="65" charset="-120"/>
                <a:ea typeface="標楷體" panose="03000509000000000000" pitchFamily="65" charset="-120"/>
              </a:rPr>
              <a:t>。但是</a:t>
            </a:r>
            <a:r>
              <a:rPr lang="zh-TW" altLang="en-US" dirty="0">
                <a:latin typeface="標楷體" panose="03000509000000000000" pitchFamily="65" charset="-120"/>
                <a:ea typeface="標楷體" panose="03000509000000000000" pitchFamily="65" charset="-120"/>
              </a:rPr>
              <a:t>如果有自動讀表， </a:t>
            </a:r>
            <a:r>
              <a:rPr lang="zh-TW" altLang="en-US" dirty="0" smtClean="0">
                <a:latin typeface="標楷體" panose="03000509000000000000" pitchFamily="65" charset="-120"/>
                <a:ea typeface="標楷體" panose="03000509000000000000" pitchFamily="65" charset="-120"/>
              </a:rPr>
              <a:t>民眾</a:t>
            </a:r>
            <a:r>
              <a:rPr lang="zh-TW" altLang="en-US" dirty="0">
                <a:latin typeface="標楷體" panose="03000509000000000000" pitchFamily="65" charset="-120"/>
                <a:ea typeface="標楷體" panose="03000509000000000000" pitchFamily="65" charset="-120"/>
              </a:rPr>
              <a:t>即使不在也一樣可自動</a:t>
            </a:r>
            <a:r>
              <a:rPr lang="zh-TW" altLang="en-US" dirty="0" smtClean="0">
                <a:latin typeface="標楷體" panose="03000509000000000000" pitchFamily="65" charset="-120"/>
                <a:ea typeface="標楷體" panose="03000509000000000000" pitchFamily="65" charset="-120"/>
              </a:rPr>
              <a:t>回報。</a:t>
            </a:r>
            <a:endParaRPr lang="zh-TW" altLang="en-US" dirty="0">
              <a:latin typeface="標楷體" panose="03000509000000000000" pitchFamily="65" charset="-120"/>
              <a:ea typeface="標楷體" panose="03000509000000000000" pitchFamily="65" charset="-120"/>
            </a:endParaRPr>
          </a:p>
          <a:p>
            <a:pPr marL="285750" indent="-285750">
              <a:buClr>
                <a:srgbClr val="00B050"/>
              </a:buClr>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以本次新店氣爆為例</a:t>
            </a:r>
            <a:r>
              <a:rPr lang="zh-TW" altLang="en-US" dirty="0" smtClean="0">
                <a:latin typeface="標楷體" panose="03000509000000000000" pitchFamily="65" charset="-120"/>
                <a:ea typeface="標楷體" panose="03000509000000000000" pitchFamily="65" charset="-120"/>
              </a:rPr>
              <a:t>，極</a:t>
            </a:r>
            <a:r>
              <a:rPr lang="zh-TW" altLang="en-US" dirty="0">
                <a:latin typeface="標楷體" panose="03000509000000000000" pitchFamily="65" charset="-120"/>
                <a:ea typeface="標楷體" panose="03000509000000000000" pitchFamily="65" charset="-120"/>
              </a:rPr>
              <a:t>可能是瓦斯公司在大樓內的管線漏氣</a:t>
            </a:r>
            <a:r>
              <a:rPr lang="zh-TW" altLang="en-US" dirty="0" smtClean="0">
                <a:latin typeface="標楷體" panose="03000509000000000000" pitchFamily="65" charset="-120"/>
                <a:ea typeface="標楷體" panose="03000509000000000000" pitchFamily="65" charset="-120"/>
              </a:rPr>
              <a:t>造成，而</a:t>
            </a:r>
            <a:r>
              <a:rPr lang="zh-TW" altLang="en-US" dirty="0">
                <a:latin typeface="標楷體" panose="03000509000000000000" pitchFamily="65" charset="-120"/>
                <a:ea typeface="標楷體" panose="03000509000000000000" pitchFamily="65" charset="-120"/>
              </a:rPr>
              <a:t>非住戶本身的設備</a:t>
            </a:r>
            <a:r>
              <a:rPr lang="zh-TW" altLang="en-US" dirty="0" smtClean="0">
                <a:latin typeface="標楷體" panose="03000509000000000000" pitchFamily="65" charset="-120"/>
                <a:ea typeface="標楷體" panose="03000509000000000000" pitchFamily="65" charset="-120"/>
              </a:rPr>
              <a:t>漏氣，因此</a:t>
            </a:r>
            <a:r>
              <a:rPr lang="zh-TW" altLang="en-US" dirty="0">
                <a:latin typeface="標楷體" panose="03000509000000000000" pitchFamily="65" charset="-120"/>
                <a:ea typeface="標楷體" panose="03000509000000000000" pitchFamily="65" charset="-120"/>
              </a:rPr>
              <a:t>如僅是</a:t>
            </a:r>
            <a:r>
              <a:rPr lang="zh-TW" altLang="en-US" dirty="0" smtClean="0">
                <a:latin typeface="標楷體" panose="03000509000000000000" pitchFamily="65" charset="-120"/>
                <a:ea typeface="標楷體" panose="03000509000000000000" pitchFamily="65" charset="-120"/>
              </a:rPr>
              <a:t>安裝無</a:t>
            </a:r>
            <a:r>
              <a:rPr lang="zh-TW" altLang="en-US" dirty="0">
                <a:latin typeface="標楷體" panose="03000509000000000000" pitchFamily="65" charset="-120"/>
                <a:ea typeface="標楷體" panose="03000509000000000000" pitchFamily="65" charset="-120"/>
              </a:rPr>
              <a:t>自動讀表的微電腦瓦斯表一樣無法偵測</a:t>
            </a:r>
            <a:r>
              <a:rPr lang="zh-TW" altLang="en-US" dirty="0" smtClean="0">
                <a:latin typeface="標楷體" panose="03000509000000000000" pitchFamily="65" charset="-120"/>
                <a:ea typeface="標楷體" panose="03000509000000000000" pitchFamily="65" charset="-120"/>
              </a:rPr>
              <a:t>出來。然而</a:t>
            </a:r>
            <a:r>
              <a:rPr lang="zh-TW" altLang="en-US" dirty="0">
                <a:latin typeface="標楷體" panose="03000509000000000000" pitchFamily="65" charset="-120"/>
                <a:ea typeface="標楷體" panose="03000509000000000000" pitchFamily="65" charset="-120"/>
              </a:rPr>
              <a:t>ＧＭＥＴＥＲ可</a:t>
            </a:r>
            <a:r>
              <a:rPr lang="zh-TW" altLang="en-US" dirty="0" smtClean="0">
                <a:latin typeface="標楷體" panose="03000509000000000000" pitchFamily="65" charset="-120"/>
                <a:ea typeface="標楷體" panose="03000509000000000000" pitchFamily="65" charset="-120"/>
              </a:rPr>
              <a:t>自動</a:t>
            </a:r>
            <a:r>
              <a:rPr lang="zh-TW" altLang="en-US" dirty="0">
                <a:latin typeface="標楷體" panose="03000509000000000000" pitchFamily="65" charset="-120"/>
                <a:ea typeface="標楷體" panose="03000509000000000000" pitchFamily="65" charset="-120"/>
              </a:rPr>
              <a:t>比</a:t>
            </a:r>
            <a:r>
              <a:rPr lang="zh-TW" altLang="en-US" dirty="0" smtClean="0">
                <a:latin typeface="標楷體" panose="03000509000000000000" pitchFamily="65" charset="-120"/>
                <a:ea typeface="標楷體" panose="03000509000000000000" pitchFamily="65" charset="-120"/>
              </a:rPr>
              <a:t>對</a:t>
            </a:r>
            <a:r>
              <a:rPr lang="zh-TW" altLang="en-US" dirty="0">
                <a:latin typeface="標楷體" panose="03000509000000000000" pitchFamily="65" charset="-120"/>
                <a:ea typeface="標楷體" panose="03000509000000000000" pitchFamily="65" charset="-120"/>
              </a:rPr>
              <a:t>大樓總表及各住戶的表度數</a:t>
            </a:r>
            <a:r>
              <a:rPr lang="zh-TW" altLang="en-US" dirty="0" smtClean="0">
                <a:latin typeface="標楷體" panose="03000509000000000000" pitchFamily="65" charset="-120"/>
                <a:ea typeface="標楷體" panose="03000509000000000000" pitchFamily="65" charset="-120"/>
              </a:rPr>
              <a:t>總和，可</a:t>
            </a:r>
            <a:r>
              <a:rPr lang="zh-TW" altLang="en-US" dirty="0">
                <a:latin typeface="標楷體" panose="03000509000000000000" pitchFamily="65" charset="-120"/>
                <a:ea typeface="標楷體" panose="03000509000000000000" pitchFamily="65" charset="-120"/>
              </a:rPr>
              <a:t>自動計算出是否有漏氣並自動回報系統。</a:t>
            </a:r>
          </a:p>
          <a:p>
            <a:pPr marL="285750" indent="-285750">
              <a:buClr>
                <a:srgbClr val="00B050"/>
              </a:buClr>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立即以人工方式清查所有管線必然也會有些幫助，然而可惜的是清查過後一個月，一周，甚至一天內都可能又有新的破洞產生。因此這僅能治標而不能治本。唯有自動讀表才能及時找出漏洞所在，預防災害的發生。</a:t>
            </a:r>
          </a:p>
          <a:p>
            <a:pPr marL="285750" indent="-285750">
              <a:buClr>
                <a:srgbClr val="00B050"/>
              </a:buClr>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其實任何微電腦瓦斯表偵測漏氣方式不外乎以表內壓力及是否有不正常微量瓦斯持續流動，都無法完全真正偵測到漏氣。但是結合自動讀表比對後，再多裝外接式瓦斯偵測器，才能真正大幅提高偵測成功率。 而且其它廠牌微電腦瓦斯表只能以拉線方式，且只能接一個偵測器。不僅施工困難且施工成本高，而且一般家庭可能都需要</a:t>
            </a:r>
            <a:r>
              <a:rPr lang="en-US" altLang="zh-TW" dirty="0">
                <a:latin typeface="標楷體" panose="03000509000000000000" pitchFamily="65" charset="-120"/>
                <a:ea typeface="標楷體" panose="03000509000000000000" pitchFamily="65" charset="-120"/>
              </a:rPr>
              <a:t>2~3</a:t>
            </a:r>
            <a:r>
              <a:rPr lang="zh-TW" altLang="en-US" dirty="0">
                <a:latin typeface="標楷體" panose="03000509000000000000" pitchFamily="65" charset="-120"/>
                <a:ea typeface="標楷體" panose="03000509000000000000" pitchFamily="65" charset="-120"/>
              </a:rPr>
              <a:t>個以上（廚房，浴室，客廳甚至臥室都有可能漏氣），因此實在不敷使用。而ＧＭＥＴＥＲ可以無線方式連接</a:t>
            </a:r>
            <a:r>
              <a:rPr lang="en-US" altLang="zh-TW" dirty="0">
                <a:latin typeface="標楷體" panose="03000509000000000000" pitchFamily="65" charset="-120"/>
                <a:ea typeface="標楷體" panose="03000509000000000000" pitchFamily="65" charset="-120"/>
              </a:rPr>
              <a:t>32</a:t>
            </a:r>
            <a:r>
              <a:rPr lang="zh-TW" altLang="en-US" dirty="0">
                <a:latin typeface="標楷體" panose="03000509000000000000" pitchFamily="65" charset="-120"/>
                <a:ea typeface="標楷體" panose="03000509000000000000" pitchFamily="65" charset="-120"/>
              </a:rPr>
              <a:t>個偵測器，不但施工容易，而且施工成本低。更重要的是大幅減少死角。</a:t>
            </a:r>
          </a:p>
          <a:p>
            <a:pPr>
              <a:buClr>
                <a:srgbClr val="00B050"/>
              </a:buClr>
            </a:pPr>
            <a:endParaRPr lang="zh-TW" altLang="en-US" dirty="0">
              <a:latin typeface="標楷體" panose="03000509000000000000" pitchFamily="65" charset="-120"/>
              <a:ea typeface="標楷體" panose="03000509000000000000" pitchFamily="65" charset="-120"/>
            </a:endParaRPr>
          </a:p>
        </p:txBody>
      </p:sp>
      <p:sp>
        <p:nvSpPr>
          <p:cNvPr id="9" name="文字方塊 8"/>
          <p:cNvSpPr txBox="1"/>
          <p:nvPr/>
        </p:nvSpPr>
        <p:spPr>
          <a:xfrm>
            <a:off x="3203848" y="260648"/>
            <a:ext cx="4392488" cy="523220"/>
          </a:xfrm>
          <a:prstGeom prst="rect">
            <a:avLst/>
          </a:prstGeom>
          <a:noFill/>
        </p:spPr>
        <p:txBody>
          <a:bodyPr wrap="square" rtlCol="0">
            <a:spAutoFit/>
          </a:bodyPr>
          <a:lstStyle/>
          <a:p>
            <a:r>
              <a:rPr lang="en-US" altLang="zh-TW" sz="2800" dirty="0" smtClean="0">
                <a:solidFill>
                  <a:schemeClr val="bg1"/>
                </a:solidFill>
              </a:rPr>
              <a:t>GMETER</a:t>
            </a:r>
            <a:r>
              <a:rPr lang="zh-TW" altLang="en-US" sz="2800" dirty="0" smtClean="0">
                <a:solidFill>
                  <a:schemeClr val="bg1"/>
                </a:solidFill>
              </a:rPr>
              <a:t> </a:t>
            </a:r>
            <a:r>
              <a:rPr lang="zh-TW" altLang="en-US" sz="2800" dirty="0" smtClean="0">
                <a:solidFill>
                  <a:schemeClr val="bg1"/>
                </a:solidFill>
                <a:latin typeface="標楷體" panose="03000509000000000000" pitchFamily="65" charset="-120"/>
                <a:ea typeface="標楷體" panose="03000509000000000000" pitchFamily="65" charset="-120"/>
              </a:rPr>
              <a:t>系統</a:t>
            </a:r>
            <a:r>
              <a:rPr lang="zh-TW" altLang="en-US" sz="2800" dirty="0" smtClean="0">
                <a:solidFill>
                  <a:schemeClr val="bg1"/>
                </a:solidFill>
              </a:rPr>
              <a:t> </a:t>
            </a:r>
            <a:r>
              <a:rPr lang="zh-TW" altLang="en-US" sz="2800" dirty="0" smtClean="0">
                <a:solidFill>
                  <a:schemeClr val="bg1"/>
                </a:solidFill>
                <a:latin typeface="標楷體" panose="03000509000000000000" pitchFamily="65" charset="-120"/>
                <a:ea typeface="標楷體" panose="03000509000000000000" pitchFamily="65" charset="-120"/>
              </a:rPr>
              <a:t>減少死角</a:t>
            </a:r>
            <a:endParaRPr lang="zh-TW" altLang="en-US" sz="2800"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61536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圖片版面配置區 2"/>
          <p:cNvSpPr>
            <a:spLocks noGrp="1"/>
          </p:cNvSpPr>
          <p:nvPr>
            <p:ph type="pic" sz="quarter" idx="14"/>
          </p:nvPr>
        </p:nvSpPr>
        <p:spPr/>
      </p:sp>
      <p:sp>
        <p:nvSpPr>
          <p:cNvPr id="5" name="投影片編號版面配置區 4"/>
          <p:cNvSpPr>
            <a:spLocks noGrp="1"/>
          </p:cNvSpPr>
          <p:nvPr>
            <p:ph type="sldNum" sz="quarter" idx="12"/>
          </p:nvPr>
        </p:nvSpPr>
        <p:spPr/>
        <p:txBody>
          <a:bodyPr/>
          <a:lstStyle/>
          <a:p>
            <a:fld id="{A8D36CD8-B857-472F-BA7D-A2A5DBF9E5F5}" type="slidenum">
              <a:rPr lang="zh-CN" altLang="en-US" smtClean="0"/>
              <a:pPr/>
              <a:t>21</a:t>
            </a:fld>
            <a:endParaRPr lang="zh-CN"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58" y="2564904"/>
            <a:ext cx="8110017" cy="3980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244859" y="692696"/>
            <a:ext cx="8647622" cy="2708434"/>
          </a:xfrm>
          <a:prstGeom prst="rect">
            <a:avLst/>
          </a:prstGeom>
        </p:spPr>
        <p:txBody>
          <a:bodyPr wrap="square">
            <a:spAutoFit/>
          </a:bodyPr>
          <a:lstStyle/>
          <a:p>
            <a:pPr algn="ctr"/>
            <a:endParaRPr lang="en-US" altLang="zh-TW" sz="800" dirty="0" smtClean="0"/>
          </a:p>
          <a:p>
            <a:r>
              <a:rPr lang="zh-TW" altLang="en-US" dirty="0" smtClean="0">
                <a:latin typeface="標楷體" panose="03000509000000000000" pitchFamily="65" charset="-120"/>
                <a:ea typeface="標楷體" panose="03000509000000000000" pitchFamily="65" charset="-120"/>
              </a:rPr>
              <a:t>   可以用</a:t>
            </a:r>
            <a:r>
              <a:rPr lang="en-US" altLang="zh-TW" dirty="0" smtClean="0">
                <a:latin typeface="標楷體" panose="03000509000000000000" pitchFamily="65" charset="-120"/>
                <a:ea typeface="標楷體" panose="03000509000000000000" pitchFamily="65" charset="-120"/>
              </a:rPr>
              <a:t>Google</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Map</a:t>
            </a:r>
            <a:r>
              <a:rPr lang="zh-TW" altLang="en-US" dirty="0" smtClean="0">
                <a:latin typeface="標楷體" panose="03000509000000000000" pitchFamily="65" charset="-120"/>
                <a:ea typeface="標楷體" panose="03000509000000000000" pitchFamily="65" charset="-120"/>
              </a:rPr>
              <a:t> 顯示出幹管上的瓦斯表，並且可顯示出每個瓦斯表的瞬間流量及壓力。而且可結合瓦斯偵漏軟體，自動偵測出有可能在漏氣的幹管。讓瓦斯公司對目前幹管的動態一目瞭然。</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此外，我們的系統也可以立即發出簡訊至客戶的手機，讓客戶能立即處理。瓦斯公司人員也可立即知道那個用戶有哪些瓦斯外漏，馬上處理。萬一發生如高雄之大規模氣爆事件，也能馬上找出氣爆的地方，立刻關閉瓦斯，將傷害降到最小。</a:t>
            </a:r>
          </a:p>
          <a:p>
            <a:endParaRPr lang="zh-TW" altLang="zh-TW" dirty="0"/>
          </a:p>
          <a:p>
            <a:r>
              <a:rPr lang="en-US" altLang="zh-TW" dirty="0"/>
              <a:t> </a:t>
            </a:r>
            <a:endParaRPr lang="zh-TW" altLang="zh-TW" dirty="0"/>
          </a:p>
          <a:p>
            <a:endParaRPr lang="zh-TW" altLang="zh-TW" dirty="0"/>
          </a:p>
        </p:txBody>
      </p:sp>
      <p:pic>
        <p:nvPicPr>
          <p:cNvPr id="7" name="Picture 6" descr="C:\Users\jimmy\Desktop\20140211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51" y="3967132"/>
            <a:ext cx="563280" cy="722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6" descr="C:\Users\jimmy\Desktop\20140211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3967132"/>
            <a:ext cx="563280" cy="722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6" descr="C:\Users\jimmy\Desktop\20140211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4066264"/>
            <a:ext cx="563280" cy="722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矩形圖說文字 1"/>
          <p:cNvSpPr/>
          <p:nvPr/>
        </p:nvSpPr>
        <p:spPr>
          <a:xfrm>
            <a:off x="102977" y="3328808"/>
            <a:ext cx="879506" cy="638324"/>
          </a:xfrm>
          <a:prstGeom prst="wedgeRectCallout">
            <a:avLst>
              <a:gd name="adj1" fmla="val 41337"/>
              <a:gd name="adj2" fmla="val 80338"/>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r>
              <a:rPr lang="zh-TW" altLang="en-US" sz="1200" dirty="0" smtClean="0">
                <a:solidFill>
                  <a:schemeClr val="tx1"/>
                </a:solidFill>
              </a:rPr>
              <a:t>流量：</a:t>
            </a:r>
            <a:r>
              <a:rPr lang="en-US" altLang="zh-TW" sz="1200" dirty="0" smtClean="0">
                <a:solidFill>
                  <a:schemeClr val="tx1"/>
                </a:solidFill>
              </a:rPr>
              <a:t>20</a:t>
            </a:r>
          </a:p>
          <a:p>
            <a:r>
              <a:rPr lang="zh-TW" altLang="en-US" sz="1200" dirty="0" smtClean="0">
                <a:solidFill>
                  <a:schemeClr val="tx1"/>
                </a:solidFill>
              </a:rPr>
              <a:t>壓力：</a:t>
            </a:r>
            <a:r>
              <a:rPr lang="en-US" altLang="zh-TW" sz="1200" dirty="0" smtClean="0">
                <a:solidFill>
                  <a:schemeClr val="tx1"/>
                </a:solidFill>
              </a:rPr>
              <a:t>1.5</a:t>
            </a:r>
          </a:p>
        </p:txBody>
      </p:sp>
      <p:sp>
        <p:nvSpPr>
          <p:cNvPr id="15" name="矩形圖說文字 14"/>
          <p:cNvSpPr/>
          <p:nvPr/>
        </p:nvSpPr>
        <p:spPr>
          <a:xfrm>
            <a:off x="5113475" y="3505121"/>
            <a:ext cx="879506" cy="638324"/>
          </a:xfrm>
          <a:prstGeom prst="wedgeRectCallout">
            <a:avLst>
              <a:gd name="adj1" fmla="val 41337"/>
              <a:gd name="adj2" fmla="val 80338"/>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r>
              <a:rPr lang="zh-TW" altLang="en-US" sz="1200" dirty="0" smtClean="0">
                <a:solidFill>
                  <a:schemeClr val="tx1"/>
                </a:solidFill>
              </a:rPr>
              <a:t>流量：</a:t>
            </a:r>
            <a:r>
              <a:rPr lang="en-US" altLang="zh-TW" sz="1200" dirty="0" smtClean="0">
                <a:solidFill>
                  <a:schemeClr val="tx1"/>
                </a:solidFill>
              </a:rPr>
              <a:t>18</a:t>
            </a:r>
          </a:p>
          <a:p>
            <a:r>
              <a:rPr lang="zh-TW" altLang="en-US" sz="1200" dirty="0" smtClean="0">
                <a:solidFill>
                  <a:schemeClr val="tx1"/>
                </a:solidFill>
              </a:rPr>
              <a:t>壓力：</a:t>
            </a:r>
            <a:r>
              <a:rPr lang="en-US" altLang="zh-TW" sz="1200" dirty="0" smtClean="0">
                <a:solidFill>
                  <a:schemeClr val="tx1"/>
                </a:solidFill>
              </a:rPr>
              <a:t>1.6</a:t>
            </a:r>
          </a:p>
        </p:txBody>
      </p:sp>
      <p:sp>
        <p:nvSpPr>
          <p:cNvPr id="16" name="矩形圖說文字 15"/>
          <p:cNvSpPr/>
          <p:nvPr/>
        </p:nvSpPr>
        <p:spPr>
          <a:xfrm>
            <a:off x="7914079" y="3434355"/>
            <a:ext cx="879506" cy="638324"/>
          </a:xfrm>
          <a:prstGeom prst="wedgeRectCallout">
            <a:avLst>
              <a:gd name="adj1" fmla="val -42912"/>
              <a:gd name="adj2" fmla="val 87747"/>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r>
              <a:rPr lang="zh-TW" altLang="en-US" sz="1200" dirty="0" smtClean="0">
                <a:solidFill>
                  <a:schemeClr val="tx1"/>
                </a:solidFill>
              </a:rPr>
              <a:t>流量：</a:t>
            </a:r>
            <a:r>
              <a:rPr lang="en-US" altLang="zh-TW" sz="1200" dirty="0" smtClean="0">
                <a:solidFill>
                  <a:schemeClr val="tx1"/>
                </a:solidFill>
              </a:rPr>
              <a:t>19</a:t>
            </a:r>
          </a:p>
          <a:p>
            <a:r>
              <a:rPr lang="zh-TW" altLang="en-US" sz="1200" dirty="0" smtClean="0">
                <a:solidFill>
                  <a:schemeClr val="tx1"/>
                </a:solidFill>
              </a:rPr>
              <a:t>壓力：</a:t>
            </a:r>
            <a:r>
              <a:rPr lang="en-US" altLang="zh-TW" sz="1200" dirty="0" smtClean="0">
                <a:solidFill>
                  <a:schemeClr val="tx1"/>
                </a:solidFill>
              </a:rPr>
              <a:t>1.4</a:t>
            </a:r>
          </a:p>
        </p:txBody>
      </p:sp>
      <p:sp>
        <p:nvSpPr>
          <p:cNvPr id="4" name="矩形 3"/>
          <p:cNvSpPr/>
          <p:nvPr/>
        </p:nvSpPr>
        <p:spPr>
          <a:xfrm>
            <a:off x="3302169" y="221464"/>
            <a:ext cx="3057247" cy="523220"/>
          </a:xfrm>
          <a:prstGeom prst="rect">
            <a:avLst/>
          </a:prstGeom>
        </p:spPr>
        <p:txBody>
          <a:bodyPr wrap="none">
            <a:spAutoFit/>
          </a:bodyPr>
          <a:lstStyle/>
          <a:p>
            <a:pPr algn="ctr"/>
            <a:r>
              <a:rPr lang="zh-TW" altLang="en-US" sz="2800" b="1" dirty="0">
                <a:latin typeface="標楷體" panose="03000509000000000000" pitchFamily="65" charset="-120"/>
                <a:ea typeface="標楷體" panose="03000509000000000000" pitchFamily="65" charset="-120"/>
              </a:rPr>
              <a:t>自動偵測幹管漏氣</a:t>
            </a:r>
            <a:endParaRPr lang="en-US" altLang="zh-TW"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46093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670" y="1637510"/>
            <a:ext cx="8820284" cy="5031849"/>
          </a:xfrm>
          <a:prstGeom prst="rect">
            <a:avLst/>
          </a:prstGeom>
        </p:spPr>
      </p:pic>
      <p:sp>
        <p:nvSpPr>
          <p:cNvPr id="3" name="矩形 3"/>
          <p:cNvSpPr>
            <a:spLocks noChangeArrowheads="1"/>
          </p:cNvSpPr>
          <p:nvPr/>
        </p:nvSpPr>
        <p:spPr bwMode="auto">
          <a:xfrm>
            <a:off x="251670" y="1052736"/>
            <a:ext cx="28296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3200" b="1" dirty="0">
                <a:solidFill>
                  <a:srgbClr val="002060"/>
                </a:solidFill>
                <a:latin typeface="Levenim MT" pitchFamily="2" charset="-79"/>
                <a:ea typeface="標楷體" pitchFamily="65" charset="-120"/>
                <a:cs typeface="Levenim MT" pitchFamily="2" charset="-79"/>
              </a:rPr>
              <a:t>GMETER  </a:t>
            </a:r>
            <a:r>
              <a:rPr lang="zh-TW" altLang="en-US" sz="3200" b="1" dirty="0">
                <a:solidFill>
                  <a:srgbClr val="002060"/>
                </a:solidFill>
                <a:latin typeface="Levenim MT" pitchFamily="2" charset="-79"/>
                <a:ea typeface="標楷體" pitchFamily="65" charset="-120"/>
                <a:cs typeface="Levenim MT" pitchFamily="2" charset="-79"/>
              </a:rPr>
              <a:t>尺寸</a:t>
            </a:r>
          </a:p>
        </p:txBody>
      </p:sp>
      <p:sp>
        <p:nvSpPr>
          <p:cNvPr id="4" name="投影片編號版面配置區 1"/>
          <p:cNvSpPr>
            <a:spLocks noGrp="1"/>
          </p:cNvSpPr>
          <p:nvPr>
            <p:ph type="sldNum" sz="quarter" idx="12"/>
          </p:nvPr>
        </p:nvSpPr>
        <p:spPr>
          <a:xfrm>
            <a:off x="6553200" y="6356350"/>
            <a:ext cx="2133600" cy="365125"/>
          </a:xfrm>
        </p:spPr>
        <p:txBody>
          <a:bodyPr/>
          <a:lstStyle/>
          <a:p>
            <a:fld id="{A8D36CD8-B857-472F-BA7D-A2A5DBF9E5F5}" type="slidenum">
              <a:rPr lang="zh-CN" altLang="en-US" smtClean="0"/>
              <a:pPr/>
              <a:t>22</a:t>
            </a:fld>
            <a:endParaRPr lang="zh-CN" altLang="en-US" dirty="0"/>
          </a:p>
        </p:txBody>
      </p:sp>
    </p:spTree>
    <p:extLst>
      <p:ext uri="{BB962C8B-B14F-4D97-AF65-F5344CB8AC3E}">
        <p14:creationId xmlns:p14="http://schemas.microsoft.com/office/powerpoint/2010/main" val="546468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162" y="1614667"/>
            <a:ext cx="8604448" cy="4873131"/>
          </a:xfrm>
          <a:prstGeom prst="rect">
            <a:avLst/>
          </a:prstGeom>
        </p:spPr>
      </p:pic>
      <p:sp>
        <p:nvSpPr>
          <p:cNvPr id="3" name="矩形 3"/>
          <p:cNvSpPr>
            <a:spLocks noChangeArrowheads="1"/>
          </p:cNvSpPr>
          <p:nvPr/>
        </p:nvSpPr>
        <p:spPr bwMode="auto">
          <a:xfrm>
            <a:off x="251670" y="1052736"/>
            <a:ext cx="28296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3200" b="1" dirty="0">
                <a:solidFill>
                  <a:srgbClr val="002060"/>
                </a:solidFill>
                <a:latin typeface="Levenim MT" pitchFamily="2" charset="-79"/>
                <a:ea typeface="標楷體" pitchFamily="65" charset="-120"/>
                <a:cs typeface="Levenim MT" pitchFamily="2" charset="-79"/>
              </a:rPr>
              <a:t>GMETER  </a:t>
            </a:r>
            <a:r>
              <a:rPr lang="zh-TW" altLang="en-US" sz="3200" b="1" dirty="0">
                <a:solidFill>
                  <a:srgbClr val="002060"/>
                </a:solidFill>
                <a:latin typeface="Levenim MT" pitchFamily="2" charset="-79"/>
                <a:ea typeface="標楷體" pitchFamily="65" charset="-120"/>
                <a:cs typeface="Levenim MT" pitchFamily="2" charset="-79"/>
              </a:rPr>
              <a:t>規格</a:t>
            </a:r>
          </a:p>
        </p:txBody>
      </p:sp>
      <p:sp>
        <p:nvSpPr>
          <p:cNvPr id="4" name="投影片編號版面配置區 1"/>
          <p:cNvSpPr>
            <a:spLocks noGrp="1"/>
          </p:cNvSpPr>
          <p:nvPr>
            <p:ph type="sldNum" sz="quarter" idx="12"/>
          </p:nvPr>
        </p:nvSpPr>
        <p:spPr>
          <a:xfrm>
            <a:off x="6553200" y="6356350"/>
            <a:ext cx="2133600" cy="365125"/>
          </a:xfrm>
        </p:spPr>
        <p:txBody>
          <a:bodyPr/>
          <a:lstStyle/>
          <a:p>
            <a:fld id="{A8D36CD8-B857-472F-BA7D-A2A5DBF9E5F5}" type="slidenum">
              <a:rPr lang="zh-CN" altLang="en-US" smtClean="0"/>
              <a:pPr/>
              <a:t>23</a:t>
            </a:fld>
            <a:endParaRPr lang="zh-CN" altLang="en-US" dirty="0"/>
          </a:p>
        </p:txBody>
      </p:sp>
    </p:spTree>
    <p:extLst>
      <p:ext uri="{BB962C8B-B14F-4D97-AF65-F5344CB8AC3E}">
        <p14:creationId xmlns:p14="http://schemas.microsoft.com/office/powerpoint/2010/main" val="1468233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917781570"/>
              </p:ext>
            </p:extLst>
          </p:nvPr>
        </p:nvGraphicFramePr>
        <p:xfrm>
          <a:off x="323528" y="980728"/>
          <a:ext cx="8568953" cy="5495640"/>
        </p:xfrm>
        <a:graphic>
          <a:graphicData uri="http://schemas.openxmlformats.org/drawingml/2006/table">
            <a:tbl>
              <a:tblPr firstRow="1" firstCol="1" lastRow="1" lastCol="1" bandRow="1">
                <a:tableStyleId>{D7AC3CCA-C797-4891-BE02-D94E43425B78}</a:tableStyleId>
              </a:tblPr>
              <a:tblGrid>
                <a:gridCol w="936103"/>
                <a:gridCol w="3744416"/>
                <a:gridCol w="3888434"/>
              </a:tblGrid>
              <a:tr h="649320">
                <a:tc>
                  <a:txBody>
                    <a:bodyPr/>
                    <a:lstStyle/>
                    <a:p>
                      <a:endParaRPr lang="zh-TW" altLang="en-US" b="0" dirty="0">
                        <a:latin typeface="標楷體" panose="03000509000000000000" pitchFamily="65" charset="-120"/>
                        <a:ea typeface="標楷體" panose="03000509000000000000" pitchFamily="65" charset="-120"/>
                      </a:endParaRPr>
                    </a:p>
                  </a:txBody>
                  <a:tcPr anchor="ctr">
                    <a:noFill/>
                  </a:tcPr>
                </a:tc>
                <a:tc>
                  <a:txBody>
                    <a:bodyPr/>
                    <a:lstStyle/>
                    <a:p>
                      <a:pPr algn="ctr"/>
                      <a:r>
                        <a:rPr lang="zh-TW" altLang="en-US" b="1" dirty="0" smtClean="0">
                          <a:latin typeface="標楷體" panose="03000509000000000000" pitchFamily="65" charset="-120"/>
                          <a:ea typeface="標楷體" panose="03000509000000000000" pitchFamily="65" charset="-120"/>
                        </a:rPr>
                        <a:t>其他廠牌</a:t>
                      </a:r>
                      <a:endParaRPr lang="zh-TW" altLang="en-US" b="1" dirty="0">
                        <a:latin typeface="標楷體" panose="03000509000000000000" pitchFamily="65" charset="-120"/>
                        <a:ea typeface="標楷體" panose="03000509000000000000" pitchFamily="65" charset="-120"/>
                      </a:endParaRPr>
                    </a:p>
                  </a:txBody>
                  <a:tcPr anchor="ctr">
                    <a:noFill/>
                  </a:tcPr>
                </a:tc>
                <a:tc>
                  <a:txBody>
                    <a:bodyPr/>
                    <a:lstStyle/>
                    <a:p>
                      <a:pPr algn="ctr"/>
                      <a:r>
                        <a:rPr lang="en-US" altLang="zh-TW" b="1" dirty="0" smtClean="0">
                          <a:latin typeface="標楷體" panose="03000509000000000000" pitchFamily="65" charset="-120"/>
                          <a:ea typeface="標楷體" panose="03000509000000000000" pitchFamily="65" charset="-120"/>
                        </a:rPr>
                        <a:t>GMETER</a:t>
                      </a:r>
                      <a:endParaRPr lang="zh-TW" altLang="en-US" b="1" dirty="0">
                        <a:latin typeface="標楷體" panose="03000509000000000000" pitchFamily="65" charset="-120"/>
                        <a:ea typeface="標楷體" panose="03000509000000000000" pitchFamily="65" charset="-120"/>
                      </a:endParaRPr>
                    </a:p>
                  </a:txBody>
                  <a:tcPr anchor="ctr">
                    <a:noFill/>
                  </a:tcPr>
                </a:tc>
              </a:tr>
              <a:tr h="1947963">
                <a:tc>
                  <a:txBody>
                    <a:bodyPr/>
                    <a:lstStyle/>
                    <a:p>
                      <a:pPr algn="dist"/>
                      <a:r>
                        <a:rPr lang="zh-TW" altLang="en-US" b="1" dirty="0" smtClean="0">
                          <a:latin typeface="標楷體" panose="03000509000000000000" pitchFamily="65" charset="-120"/>
                          <a:ea typeface="標楷體" panose="03000509000000000000" pitchFamily="65" charset="-120"/>
                        </a:rPr>
                        <a:t>電池</a:t>
                      </a:r>
                      <a:endParaRPr lang="zh-TW" altLang="en-US" b="1" dirty="0">
                        <a:latin typeface="標楷體" panose="03000509000000000000" pitchFamily="65" charset="-120"/>
                        <a:ea typeface="標楷體" panose="03000509000000000000" pitchFamily="65" charset="-120"/>
                      </a:endParaRPr>
                    </a:p>
                  </a:txBody>
                  <a:tcPr anchor="ctr">
                    <a:noFill/>
                  </a:tcPr>
                </a:tc>
                <a:tc>
                  <a:txBody>
                    <a:bodyPr/>
                    <a:lstStyle/>
                    <a:p>
                      <a:r>
                        <a:rPr lang="zh-TW" altLang="en-US" sz="1800" b="0" dirty="0" smtClean="0">
                          <a:latin typeface="標楷體" panose="03000509000000000000" pitchFamily="65" charset="-120"/>
                          <a:ea typeface="標楷體" panose="03000509000000000000" pitchFamily="65" charset="-120"/>
                        </a:rPr>
                        <a:t>設計不良，</a:t>
                      </a:r>
                      <a:r>
                        <a:rPr lang="en-US" altLang="zh-TW" sz="1800" b="0" dirty="0" smtClean="0">
                          <a:latin typeface="標楷體" panose="03000509000000000000" pitchFamily="65" charset="-120"/>
                          <a:ea typeface="標楷體" panose="03000509000000000000" pitchFamily="65" charset="-120"/>
                        </a:rPr>
                        <a:t>6</a:t>
                      </a:r>
                      <a:r>
                        <a:rPr lang="zh-TW" altLang="en-US" sz="1800" b="0" dirty="0" smtClean="0">
                          <a:latin typeface="標楷體" panose="03000509000000000000" pitchFamily="65" charset="-120"/>
                          <a:ea typeface="標楷體" panose="03000509000000000000" pitchFamily="65" charset="-120"/>
                        </a:rPr>
                        <a:t>個月到</a:t>
                      </a:r>
                      <a:r>
                        <a:rPr lang="en-US" altLang="zh-TW" sz="1800" b="0" dirty="0" smtClean="0">
                          <a:latin typeface="標楷體" panose="03000509000000000000" pitchFamily="65" charset="-120"/>
                          <a:ea typeface="標楷體" panose="03000509000000000000" pitchFamily="65" charset="-120"/>
                        </a:rPr>
                        <a:t>1</a:t>
                      </a:r>
                      <a:r>
                        <a:rPr lang="zh-TW" altLang="en-US" sz="1800" b="0" dirty="0" smtClean="0">
                          <a:latin typeface="標楷體" panose="03000509000000000000" pitchFamily="65" charset="-120"/>
                          <a:ea typeface="標楷體" panose="03000509000000000000" pitchFamily="65" charset="-120"/>
                        </a:rPr>
                        <a:t>年就必需更換電池。造成用戶及瓦斯公司不便，也增加成本。而原本減少人工抄表之美意，反而造成用戶更加不便，要更頻繁的開門讓瓦斯公司進去維修。換電池的人工費用甚至比抄表還貴。</a:t>
                      </a:r>
                      <a:endParaRPr lang="en-US" altLang="zh-TW" sz="1800" b="0" dirty="0" smtClean="0">
                        <a:latin typeface="標楷體" panose="03000509000000000000" pitchFamily="65" charset="-120"/>
                        <a:ea typeface="標楷體" panose="03000509000000000000" pitchFamily="65" charset="-120"/>
                      </a:endParaRPr>
                    </a:p>
                  </a:txBody>
                  <a:tcPr>
                    <a:noFill/>
                  </a:tcPr>
                </a:tc>
                <a:tc>
                  <a:txBody>
                    <a:bodyPr/>
                    <a:lstStyle/>
                    <a:p>
                      <a:r>
                        <a:rPr lang="zh-TW" altLang="en-US" sz="1800" b="0" dirty="0" smtClean="0">
                          <a:latin typeface="標楷體" panose="03000509000000000000" pitchFamily="65" charset="-120"/>
                          <a:ea typeface="標楷體" panose="03000509000000000000" pitchFamily="65" charset="-120"/>
                        </a:rPr>
                        <a:t>至少使用</a:t>
                      </a:r>
                      <a:r>
                        <a:rPr lang="en-US" altLang="zh-TW" sz="1800" b="0" dirty="0" smtClean="0">
                          <a:latin typeface="標楷體" panose="03000509000000000000" pitchFamily="65" charset="-120"/>
                          <a:ea typeface="標楷體" panose="03000509000000000000" pitchFamily="65" charset="-120"/>
                        </a:rPr>
                        <a:t>10</a:t>
                      </a:r>
                      <a:r>
                        <a:rPr lang="zh-TW" altLang="en-US" sz="1800" b="0" dirty="0" smtClean="0">
                          <a:latin typeface="標楷體" panose="03000509000000000000" pitchFamily="65" charset="-120"/>
                          <a:ea typeface="標楷體" panose="03000509000000000000" pitchFamily="65" charset="-120"/>
                        </a:rPr>
                        <a:t>年以上。</a:t>
                      </a:r>
                      <a:r>
                        <a:rPr lang="en-US" altLang="zh-TW" sz="1800" b="0" dirty="0" smtClean="0">
                          <a:latin typeface="標楷體" panose="03000509000000000000" pitchFamily="65" charset="-120"/>
                          <a:ea typeface="標楷體" panose="03000509000000000000" pitchFamily="65" charset="-120"/>
                        </a:rPr>
                        <a:t>10</a:t>
                      </a:r>
                      <a:r>
                        <a:rPr lang="zh-TW" altLang="en-US" sz="1800" b="0" dirty="0" smtClean="0">
                          <a:latin typeface="標楷體" panose="03000509000000000000" pitchFamily="65" charset="-120"/>
                          <a:ea typeface="標楷體" panose="03000509000000000000" pitchFamily="65" charset="-120"/>
                        </a:rPr>
                        <a:t>年才需要用戶開門一次維修換電池。</a:t>
                      </a:r>
                      <a:endParaRPr lang="en-US" altLang="zh-TW" sz="1800" b="0" dirty="0" smtClean="0">
                        <a:latin typeface="標楷體" panose="03000509000000000000" pitchFamily="65" charset="-120"/>
                        <a:ea typeface="標楷體" panose="03000509000000000000" pitchFamily="65" charset="-120"/>
                      </a:endParaRPr>
                    </a:p>
                  </a:txBody>
                  <a:tcPr>
                    <a:noFill/>
                  </a:tcPr>
                </a:tc>
              </a:tr>
              <a:tr h="2731308">
                <a:tc>
                  <a:txBody>
                    <a:bodyPr/>
                    <a:lstStyle/>
                    <a:p>
                      <a:pPr algn="dist"/>
                      <a:r>
                        <a:rPr lang="zh-TW" altLang="en-US" b="1" dirty="0" smtClean="0">
                          <a:latin typeface="標楷體" panose="03000509000000000000" pitchFamily="65" charset="-120"/>
                          <a:ea typeface="標楷體" panose="03000509000000000000" pitchFamily="65" charset="-120"/>
                        </a:rPr>
                        <a:t>通信</a:t>
                      </a:r>
                      <a:endParaRPr lang="zh-TW" altLang="en-US" b="1" dirty="0">
                        <a:latin typeface="標楷體" panose="03000509000000000000" pitchFamily="65" charset="-120"/>
                        <a:ea typeface="標楷體" panose="03000509000000000000" pitchFamily="65" charset="-120"/>
                      </a:endParaRPr>
                    </a:p>
                  </a:txBody>
                  <a:tcPr anchor="ctr">
                    <a:noFill/>
                  </a:tcPr>
                </a:tc>
                <a:tc>
                  <a:txBody>
                    <a:bodyPr/>
                    <a:lstStyle/>
                    <a:p>
                      <a:r>
                        <a:rPr lang="zh-TW" altLang="en-US" sz="1800" b="0" dirty="0" smtClean="0">
                          <a:latin typeface="標楷體" panose="03000509000000000000" pitchFamily="65" charset="-120"/>
                          <a:ea typeface="標楷體" panose="03000509000000000000" pitchFamily="65" charset="-120"/>
                        </a:rPr>
                        <a:t>設計不佳，大樓可能</a:t>
                      </a:r>
                      <a:r>
                        <a:rPr lang="en-US" altLang="zh-TW" sz="1800" b="0" dirty="0" smtClean="0">
                          <a:latin typeface="標楷體" panose="03000509000000000000" pitchFamily="65" charset="-120"/>
                          <a:ea typeface="標楷體" panose="03000509000000000000" pitchFamily="65" charset="-120"/>
                        </a:rPr>
                        <a:t>2~3</a:t>
                      </a:r>
                      <a:r>
                        <a:rPr lang="zh-TW" altLang="en-US" sz="1800" b="0" dirty="0" smtClean="0">
                          <a:latin typeface="標楷體" panose="03000509000000000000" pitchFamily="65" charset="-120"/>
                          <a:ea typeface="標楷體" panose="03000509000000000000" pitchFamily="65" charset="-120"/>
                        </a:rPr>
                        <a:t>層樓就已無法通信。瓦斯公司花了大錢，不但讀不到表，連最基本的服務都達不到，甚至需要用戶自填度數。不但造成用戶不便，而且會被用戶嘲笑，花了大錢卻又要用戶自填度數？更不用談其他附加功能：如遠端遙控等。</a:t>
                      </a:r>
                      <a:endParaRPr lang="zh-TW" altLang="en-US" sz="1800" b="0" dirty="0">
                        <a:latin typeface="標楷體" panose="03000509000000000000" pitchFamily="65" charset="-120"/>
                        <a:ea typeface="標楷體" panose="03000509000000000000" pitchFamily="65" charset="-120"/>
                      </a:endParaRPr>
                    </a:p>
                  </a:txBody>
                  <a:tcPr>
                    <a:noFill/>
                  </a:tcPr>
                </a:tc>
                <a:tc>
                  <a:txBody>
                    <a:bodyPr/>
                    <a:lstStyle/>
                    <a:p>
                      <a:r>
                        <a:rPr lang="zh-TW" altLang="en-US" sz="1800" b="0" dirty="0" smtClean="0">
                          <a:latin typeface="標楷體" panose="03000509000000000000" pitchFamily="65" charset="-120"/>
                          <a:ea typeface="標楷體" panose="03000509000000000000" pitchFamily="65" charset="-120"/>
                        </a:rPr>
                        <a:t>一般</a:t>
                      </a:r>
                      <a:r>
                        <a:rPr lang="en-US" altLang="zh-TW" sz="1800" b="0" dirty="0" smtClean="0">
                          <a:latin typeface="標楷體" panose="03000509000000000000" pitchFamily="65" charset="-120"/>
                          <a:ea typeface="標楷體" panose="03000509000000000000" pitchFamily="65" charset="-120"/>
                        </a:rPr>
                        <a:t>50</a:t>
                      </a:r>
                      <a:r>
                        <a:rPr lang="zh-TW" altLang="en-US" sz="1800" b="0" dirty="0" smtClean="0">
                          <a:latin typeface="標楷體" panose="03000509000000000000" pitchFamily="65" charset="-120"/>
                          <a:ea typeface="標楷體" panose="03000509000000000000" pitchFamily="65" charset="-120"/>
                        </a:rPr>
                        <a:t>層大樓都可輕易讀取。可真正達到遠端讀表。完全不需用戶自填度數，也可節省派人去抄度數。又可讓遠方可以遙控遮斷閥的開與關。以</a:t>
                      </a:r>
                      <a:r>
                        <a:rPr lang="en-US" altLang="zh-TW" sz="1800" b="0" dirty="0" smtClean="0">
                          <a:latin typeface="標楷體" panose="03000509000000000000" pitchFamily="65" charset="-120"/>
                          <a:ea typeface="標楷體" panose="03000509000000000000" pitchFamily="65" charset="-120"/>
                        </a:rPr>
                        <a:t>Itron</a:t>
                      </a:r>
                      <a:r>
                        <a:rPr lang="zh-TW" altLang="en-US" sz="1800" b="0" dirty="0" smtClean="0">
                          <a:latin typeface="標楷體" panose="03000509000000000000" pitchFamily="65" charset="-120"/>
                          <a:ea typeface="標楷體" panose="03000509000000000000" pitchFamily="65" charset="-120"/>
                        </a:rPr>
                        <a:t>在國外大部分的經驗，如洛杉磯、休士頓、底特律、聖地牙哥，溫哥華等地都是數百萬戶電表及瓦斯表，最近日本中部電力更是到達</a:t>
                      </a:r>
                      <a:r>
                        <a:rPr lang="en-US" altLang="zh-TW" sz="1800" b="0" dirty="0" smtClean="0">
                          <a:latin typeface="標楷體" panose="03000509000000000000" pitchFamily="65" charset="-120"/>
                          <a:ea typeface="標楷體" panose="03000509000000000000" pitchFamily="65" charset="-120"/>
                        </a:rPr>
                        <a:t>1000</a:t>
                      </a:r>
                      <a:r>
                        <a:rPr lang="zh-TW" altLang="en-US" sz="1800" b="0" dirty="0" smtClean="0">
                          <a:latin typeface="標楷體" panose="03000509000000000000" pitchFamily="65" charset="-120"/>
                          <a:ea typeface="標楷體" panose="03000509000000000000" pitchFamily="65" charset="-120"/>
                        </a:rPr>
                        <a:t>萬戶以上，因此</a:t>
                      </a:r>
                      <a:r>
                        <a:rPr lang="en-US" altLang="zh-TW" sz="1800" b="0" dirty="0" smtClean="0">
                          <a:latin typeface="標楷體" panose="03000509000000000000" pitchFamily="65" charset="-120"/>
                          <a:ea typeface="標楷體" panose="03000509000000000000" pitchFamily="65" charset="-120"/>
                        </a:rPr>
                        <a:t>Itron</a:t>
                      </a:r>
                      <a:r>
                        <a:rPr lang="zh-TW" altLang="en-US" sz="1800" b="0" dirty="0" smtClean="0">
                          <a:latin typeface="標楷體" panose="03000509000000000000" pitchFamily="65" charset="-120"/>
                          <a:ea typeface="標楷體" panose="03000509000000000000" pitchFamily="65" charset="-120"/>
                        </a:rPr>
                        <a:t>之系統及通信能力絕對是全球第一名。</a:t>
                      </a:r>
                      <a:endParaRPr lang="zh-TW" altLang="en-US" sz="1800" b="0" dirty="0">
                        <a:latin typeface="標楷體" panose="03000509000000000000" pitchFamily="65" charset="-120"/>
                        <a:ea typeface="標楷體" panose="03000509000000000000" pitchFamily="65" charset="-120"/>
                      </a:endParaRPr>
                    </a:p>
                  </a:txBody>
                  <a:tcPr>
                    <a:noFill/>
                  </a:tcPr>
                </a:tc>
              </a:tr>
            </a:tbl>
          </a:graphicData>
        </a:graphic>
      </p:graphicFrame>
      <p:sp>
        <p:nvSpPr>
          <p:cNvPr id="3" name="投影片編號版面配置區 1"/>
          <p:cNvSpPr>
            <a:spLocks noGrp="1"/>
          </p:cNvSpPr>
          <p:nvPr>
            <p:ph type="sldNum" sz="quarter" idx="12"/>
          </p:nvPr>
        </p:nvSpPr>
        <p:spPr>
          <a:xfrm>
            <a:off x="6732240" y="6480223"/>
            <a:ext cx="2133600" cy="365125"/>
          </a:xfrm>
        </p:spPr>
        <p:txBody>
          <a:bodyPr/>
          <a:lstStyle/>
          <a:p>
            <a:fld id="{A8D36CD8-B857-472F-BA7D-A2A5DBF9E5F5}" type="slidenum">
              <a:rPr lang="zh-CN" altLang="en-US" smtClean="0"/>
              <a:pPr/>
              <a:t>24</a:t>
            </a:fld>
            <a:endParaRPr lang="zh-CN" altLang="en-US" dirty="0"/>
          </a:p>
        </p:txBody>
      </p:sp>
    </p:spTree>
    <p:extLst>
      <p:ext uri="{BB962C8B-B14F-4D97-AF65-F5344CB8AC3E}">
        <p14:creationId xmlns:p14="http://schemas.microsoft.com/office/powerpoint/2010/main" val="1468233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012932021"/>
              </p:ext>
            </p:extLst>
          </p:nvPr>
        </p:nvGraphicFramePr>
        <p:xfrm>
          <a:off x="251520" y="980728"/>
          <a:ext cx="8496943" cy="5577548"/>
        </p:xfrm>
        <a:graphic>
          <a:graphicData uri="http://schemas.openxmlformats.org/drawingml/2006/table">
            <a:tbl>
              <a:tblPr firstRow="1" firstCol="1" lastRow="1" lastCol="1" bandRow="1">
                <a:tableStyleId>{D7AC3CCA-C797-4891-BE02-D94E43425B78}</a:tableStyleId>
              </a:tblPr>
              <a:tblGrid>
                <a:gridCol w="1105191"/>
                <a:gridCol w="3587329"/>
                <a:gridCol w="3804423"/>
              </a:tblGrid>
              <a:tr h="422065">
                <a:tc>
                  <a:txBody>
                    <a:bodyPr/>
                    <a:lstStyle/>
                    <a:p>
                      <a:endParaRPr lang="zh-TW" altLang="en-US" b="0" dirty="0">
                        <a:latin typeface="標楷體" panose="03000509000000000000" pitchFamily="65" charset="-120"/>
                        <a:ea typeface="標楷體" panose="03000509000000000000" pitchFamily="65" charset="-120"/>
                      </a:endParaRPr>
                    </a:p>
                  </a:txBody>
                  <a:tcPr anchor="ctr">
                    <a:noFill/>
                  </a:tcPr>
                </a:tc>
                <a:tc>
                  <a:txBody>
                    <a:bodyPr/>
                    <a:lstStyle/>
                    <a:p>
                      <a:pPr algn="ctr"/>
                      <a:r>
                        <a:rPr lang="zh-TW" altLang="en-US" b="1" dirty="0" smtClean="0">
                          <a:latin typeface="標楷體" panose="03000509000000000000" pitchFamily="65" charset="-120"/>
                          <a:ea typeface="標楷體" panose="03000509000000000000" pitchFamily="65" charset="-120"/>
                        </a:rPr>
                        <a:t>其他廠牌</a:t>
                      </a:r>
                      <a:endParaRPr lang="zh-TW" altLang="en-US" b="1" dirty="0">
                        <a:latin typeface="標楷體" panose="03000509000000000000" pitchFamily="65" charset="-120"/>
                        <a:ea typeface="標楷體" panose="03000509000000000000" pitchFamily="65" charset="-120"/>
                      </a:endParaRPr>
                    </a:p>
                  </a:txBody>
                  <a:tcPr anchor="ctr">
                    <a:noFill/>
                  </a:tcPr>
                </a:tc>
                <a:tc>
                  <a:txBody>
                    <a:bodyPr/>
                    <a:lstStyle/>
                    <a:p>
                      <a:pPr algn="ctr"/>
                      <a:r>
                        <a:rPr lang="en-US" altLang="zh-TW" b="1" dirty="0" smtClean="0">
                          <a:latin typeface="標楷體" panose="03000509000000000000" pitchFamily="65" charset="-120"/>
                          <a:ea typeface="標楷體" panose="03000509000000000000" pitchFamily="65" charset="-120"/>
                        </a:rPr>
                        <a:t>GMETER</a:t>
                      </a:r>
                      <a:endParaRPr lang="zh-TW" altLang="en-US" b="1" dirty="0">
                        <a:latin typeface="標楷體" panose="03000509000000000000" pitchFamily="65" charset="-120"/>
                        <a:ea typeface="標楷體" panose="03000509000000000000" pitchFamily="65" charset="-120"/>
                      </a:endParaRPr>
                    </a:p>
                  </a:txBody>
                  <a:tcPr anchor="ctr">
                    <a:noFill/>
                  </a:tcPr>
                </a:tc>
              </a:tr>
              <a:tr h="1094827">
                <a:tc>
                  <a:txBody>
                    <a:bodyPr/>
                    <a:lstStyle/>
                    <a:p>
                      <a:pPr algn="dist"/>
                      <a:r>
                        <a:rPr lang="zh-TW" altLang="en-US" b="1" dirty="0" smtClean="0">
                          <a:latin typeface="標楷體" panose="03000509000000000000" pitchFamily="65" charset="-120"/>
                          <a:ea typeface="標楷體" panose="03000509000000000000" pitchFamily="65" charset="-120"/>
                        </a:rPr>
                        <a:t>偵測漏氣</a:t>
                      </a:r>
                      <a:endParaRPr lang="zh-TW" altLang="en-US" b="1" dirty="0">
                        <a:latin typeface="標楷體" panose="03000509000000000000" pitchFamily="65" charset="-120"/>
                        <a:ea typeface="標楷體" panose="03000509000000000000" pitchFamily="65" charset="-120"/>
                      </a:endParaRPr>
                    </a:p>
                  </a:txBody>
                  <a:tcPr anchor="ctr">
                    <a:noFill/>
                  </a:tcPr>
                </a:tc>
                <a:tc>
                  <a:txBody>
                    <a:bodyPr/>
                    <a:lstStyle/>
                    <a:p>
                      <a:r>
                        <a:rPr lang="zh-TW" altLang="en-US" sz="1700" b="0" dirty="0" smtClean="0">
                          <a:latin typeface="標楷體" panose="03000509000000000000" pitchFamily="65" charset="-120"/>
                          <a:ea typeface="標楷體" panose="03000509000000000000" pitchFamily="65" charset="-120"/>
                        </a:rPr>
                        <a:t>一般日本廠商偵測漏氣條件已固定，無法修改。而用戶種類不同時，容易發生誤判，而不必要的將瓦斯關閉易造成用戶不便。</a:t>
                      </a:r>
                      <a:endParaRPr lang="zh-TW" altLang="en-US" sz="1700" b="0" dirty="0">
                        <a:latin typeface="標楷體" panose="03000509000000000000" pitchFamily="65" charset="-120"/>
                        <a:ea typeface="標楷體" panose="03000509000000000000" pitchFamily="65" charset="-12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700" b="0" dirty="0" smtClean="0">
                          <a:latin typeface="標楷體" panose="03000509000000000000" pitchFamily="65" charset="-120"/>
                          <a:ea typeface="標楷體" panose="03000509000000000000" pitchFamily="65" charset="-120"/>
                        </a:rPr>
                        <a:t>GMETER</a:t>
                      </a:r>
                      <a:r>
                        <a:rPr lang="zh-TW" altLang="en-US" sz="1700" b="0" dirty="0" smtClean="0">
                          <a:latin typeface="標楷體" panose="03000509000000000000" pitchFamily="65" charset="-120"/>
                          <a:ea typeface="標楷體" panose="03000509000000000000" pitchFamily="65" charset="-120"/>
                        </a:rPr>
                        <a:t>之偵測漏氣條件可由瓦斯公司對個別用戶設定不同條件，不易發生誤判。如果判斷為漏氣後，可自行關閉。</a:t>
                      </a:r>
                    </a:p>
                  </a:txBody>
                  <a:tcPr>
                    <a:noFill/>
                  </a:tcPr>
                </a:tc>
              </a:tr>
              <a:tr h="1852785">
                <a:tc>
                  <a:txBody>
                    <a:bodyPr/>
                    <a:lstStyle/>
                    <a:p>
                      <a:pPr algn="dist"/>
                      <a:r>
                        <a:rPr lang="zh-TW" altLang="en-US" b="1" dirty="0" smtClean="0">
                          <a:latin typeface="標楷體" panose="03000509000000000000" pitchFamily="65" charset="-120"/>
                          <a:ea typeface="標楷體" panose="03000509000000000000" pitchFamily="65" charset="-120"/>
                        </a:rPr>
                        <a:t>可由遠端遙控</a:t>
                      </a:r>
                      <a:endParaRPr lang="zh-TW" altLang="en-US" b="1" dirty="0">
                        <a:latin typeface="標楷體" panose="03000509000000000000" pitchFamily="65" charset="-120"/>
                        <a:ea typeface="標楷體" panose="03000509000000000000" pitchFamily="65" charset="-120"/>
                      </a:endParaRPr>
                    </a:p>
                  </a:txBody>
                  <a:tcPr anchor="ctr">
                    <a:noFill/>
                  </a:tcPr>
                </a:tc>
                <a:tc>
                  <a:txBody>
                    <a:bodyPr/>
                    <a:lstStyle/>
                    <a:p>
                      <a:r>
                        <a:rPr lang="zh-TW" altLang="en-US" sz="1700" b="0" dirty="0" smtClean="0">
                          <a:latin typeface="標楷體" panose="03000509000000000000" pitchFamily="65" charset="-120"/>
                          <a:ea typeface="標楷體" panose="03000509000000000000" pitchFamily="65" charset="-120"/>
                        </a:rPr>
                        <a:t>只能由瓦斯公司系統控制。客戶無法從遠端遙控。</a:t>
                      </a:r>
                      <a:endParaRPr lang="zh-TW" altLang="en-US" sz="1700" b="0" dirty="0">
                        <a:latin typeface="標楷體" panose="03000509000000000000" pitchFamily="65" charset="-120"/>
                        <a:ea typeface="標楷體" panose="03000509000000000000" pitchFamily="65" charset="-120"/>
                      </a:endParaRPr>
                    </a:p>
                  </a:txBody>
                  <a:tcPr>
                    <a:noFill/>
                  </a:tcPr>
                </a:tc>
                <a:tc>
                  <a:txBody>
                    <a:bodyPr/>
                    <a:lstStyle/>
                    <a:p>
                      <a:r>
                        <a:rPr lang="zh-TW" altLang="en-US" sz="1700" b="0" dirty="0" smtClean="0">
                          <a:latin typeface="標楷體" panose="03000509000000000000" pitchFamily="65" charset="-120"/>
                          <a:ea typeface="標楷體" panose="03000509000000000000" pitchFamily="65" charset="-120"/>
                        </a:rPr>
                        <a:t>提供網頁介面，可由客戶自行輸入密碼後自行遙控。如果客戶忘了關瓦斯，可在遠端自行遙控，避免災害的發生。此外如果有地震或瓦斯管線斷裂、火災或台電電力異常等，都可用瓦斯公司遠端遙控，以避免災害。</a:t>
                      </a:r>
                      <a:endParaRPr lang="zh-TW" altLang="en-US" sz="1700" b="0" dirty="0">
                        <a:latin typeface="標楷體" panose="03000509000000000000" pitchFamily="65" charset="-120"/>
                        <a:ea typeface="標楷體" panose="03000509000000000000" pitchFamily="65" charset="-120"/>
                      </a:endParaRPr>
                    </a:p>
                  </a:txBody>
                  <a:tcPr>
                    <a:noFill/>
                  </a:tcPr>
                </a:tc>
              </a:tr>
              <a:tr h="10074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latin typeface="標楷體" panose="03000509000000000000" pitchFamily="65" charset="-120"/>
                          <a:ea typeface="標楷體" panose="03000509000000000000" pitchFamily="65" charset="-120"/>
                        </a:rPr>
                        <a:t>地震偵測</a:t>
                      </a:r>
                      <a:endParaRPr lang="zh-TW" altLang="en-US" sz="1800" b="1" kern="1200" dirty="0">
                        <a:solidFill>
                          <a:schemeClr val="dk1"/>
                        </a:solidFill>
                        <a:latin typeface="標楷體" panose="03000509000000000000" pitchFamily="65" charset="-120"/>
                        <a:ea typeface="標楷體" panose="03000509000000000000" pitchFamily="65" charset="-120"/>
                        <a:cs typeface="+mn-cs"/>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700" b="0" kern="1200" dirty="0" smtClean="0">
                          <a:latin typeface="標楷體" panose="03000509000000000000" pitchFamily="65" charset="-120"/>
                          <a:ea typeface="標楷體" panose="03000509000000000000" pitchFamily="65" charset="-120"/>
                        </a:rPr>
                        <a:t>日系瓦斯表為內建功能，但常誤判造成客戶不便。且一但關閉後，需要人工恢復供氣。</a:t>
                      </a:r>
                      <a:endParaRPr lang="zh-TW" altLang="en-US" sz="1700" b="0" kern="1200" dirty="0">
                        <a:solidFill>
                          <a:schemeClr val="dk1"/>
                        </a:solidFill>
                        <a:latin typeface="標楷體" panose="03000509000000000000" pitchFamily="65" charset="-120"/>
                        <a:ea typeface="標楷體" panose="03000509000000000000" pitchFamily="65" charset="-120"/>
                        <a:cs typeface="+mn-cs"/>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700" b="0" kern="1200" dirty="0" smtClean="0">
                          <a:latin typeface="標楷體" panose="03000509000000000000" pitchFamily="65" charset="-120"/>
                          <a:ea typeface="標楷體" panose="03000509000000000000" pitchFamily="65" charset="-120"/>
                        </a:rPr>
                        <a:t>可選擇增加本功能，</a:t>
                      </a:r>
                      <a:r>
                        <a:rPr lang="en-US" altLang="zh-TW" sz="1700" b="0" kern="1200" dirty="0" smtClean="0">
                          <a:latin typeface="標楷體" panose="03000509000000000000" pitchFamily="65" charset="-120"/>
                          <a:ea typeface="標楷體" panose="03000509000000000000" pitchFamily="65" charset="-120"/>
                        </a:rPr>
                        <a:t>GMETER</a:t>
                      </a:r>
                      <a:r>
                        <a:rPr lang="zh-TW" altLang="en-US" sz="1700" b="0" kern="1200" dirty="0" smtClean="0">
                          <a:latin typeface="標楷體" panose="03000509000000000000" pitchFamily="65" charset="-120"/>
                          <a:ea typeface="標楷體" panose="03000509000000000000" pitchFamily="65" charset="-120"/>
                        </a:rPr>
                        <a:t>在地震過後</a:t>
                      </a:r>
                      <a:r>
                        <a:rPr lang="en-US" altLang="zh-TW" sz="1700" b="0" kern="1200" dirty="0" smtClean="0">
                          <a:latin typeface="標楷體" panose="03000509000000000000" pitchFamily="65" charset="-120"/>
                          <a:ea typeface="標楷體" panose="03000509000000000000" pitchFamily="65" charset="-120"/>
                        </a:rPr>
                        <a:t>1</a:t>
                      </a:r>
                      <a:r>
                        <a:rPr lang="zh-TW" altLang="en-US" sz="1700" b="0" kern="1200" dirty="0" smtClean="0">
                          <a:latin typeface="標楷體" panose="03000509000000000000" pitchFamily="65" charset="-120"/>
                          <a:ea typeface="標楷體" panose="03000509000000000000" pitchFamily="65" charset="-120"/>
                        </a:rPr>
                        <a:t>分鐘後會自動恢復供氣。</a:t>
                      </a:r>
                    </a:p>
                  </a:txBody>
                  <a:tcPr>
                    <a:noFill/>
                  </a:tcPr>
                </a:tc>
              </a:tr>
              <a:tr h="1167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chemeClr val="dk1"/>
                          </a:solidFill>
                          <a:latin typeface="標楷體" panose="03000509000000000000" pitchFamily="65" charset="-120"/>
                          <a:ea typeface="標楷體" panose="03000509000000000000" pitchFamily="65" charset="-120"/>
                          <a:cs typeface="+mn-cs"/>
                        </a:rPr>
                        <a:t>客戶上網看用量</a:t>
                      </a:r>
                      <a:endParaRPr lang="en-US" altLang="zh-TW" sz="1800" b="1" kern="1200" dirty="0" smtClean="0">
                        <a:solidFill>
                          <a:schemeClr val="dk1"/>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b="1" kern="1200" dirty="0">
                        <a:solidFill>
                          <a:schemeClr val="dk1"/>
                        </a:solidFill>
                        <a:latin typeface="標楷體" panose="03000509000000000000" pitchFamily="65" charset="-120"/>
                        <a:ea typeface="標楷體" panose="03000509000000000000" pitchFamily="65" charset="-120"/>
                        <a:cs typeface="+mn-cs"/>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700" b="0" kern="1200" dirty="0" smtClean="0">
                          <a:solidFill>
                            <a:schemeClr val="dk1"/>
                          </a:solidFill>
                          <a:latin typeface="標楷體" panose="03000509000000000000" pitchFamily="65" charset="-120"/>
                          <a:ea typeface="標楷體" panose="03000509000000000000" pitchFamily="65" charset="-120"/>
                          <a:cs typeface="+mn-cs"/>
                        </a:rPr>
                        <a:t>無</a:t>
                      </a:r>
                      <a:endParaRPr lang="zh-TW" altLang="en-US" sz="1700" b="0" kern="1200" dirty="0">
                        <a:solidFill>
                          <a:schemeClr val="dk1"/>
                        </a:solidFill>
                        <a:latin typeface="標楷體" panose="03000509000000000000" pitchFamily="65" charset="-120"/>
                        <a:ea typeface="標楷體" panose="03000509000000000000" pitchFamily="65" charset="-120"/>
                        <a:cs typeface="+mn-cs"/>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700" b="0" kern="1200" dirty="0" smtClean="0">
                          <a:solidFill>
                            <a:schemeClr val="dk1"/>
                          </a:solidFill>
                          <a:latin typeface="標楷體" panose="03000509000000000000" pitchFamily="65" charset="-120"/>
                          <a:ea typeface="標楷體" panose="03000509000000000000" pitchFamily="65" charset="-120"/>
                          <a:cs typeface="+mn-cs"/>
                        </a:rPr>
                        <a:t>提供網頁讓用戶自行上網自己的用量，而且不但可看總度數，還可以看每小時、每天、每月之報表。大幅提升服務品質，也提升瓦斯公司的形象。</a:t>
                      </a:r>
                      <a:endParaRPr lang="zh-TW" altLang="en-US" sz="1700" b="0" kern="1200" dirty="0">
                        <a:solidFill>
                          <a:schemeClr val="dk1"/>
                        </a:solidFill>
                        <a:latin typeface="標楷體" panose="03000509000000000000" pitchFamily="65" charset="-120"/>
                        <a:ea typeface="標楷體" panose="03000509000000000000" pitchFamily="65" charset="-120"/>
                        <a:cs typeface="+mn-cs"/>
                      </a:endParaRPr>
                    </a:p>
                  </a:txBody>
                  <a:tcPr>
                    <a:noFill/>
                  </a:tcPr>
                </a:tc>
              </a:tr>
            </a:tbl>
          </a:graphicData>
        </a:graphic>
      </p:graphicFrame>
      <p:sp>
        <p:nvSpPr>
          <p:cNvPr id="3" name="投影片編號版面配置區 1"/>
          <p:cNvSpPr>
            <a:spLocks noGrp="1"/>
          </p:cNvSpPr>
          <p:nvPr>
            <p:ph type="sldNum" sz="quarter" idx="12"/>
          </p:nvPr>
        </p:nvSpPr>
        <p:spPr>
          <a:xfrm>
            <a:off x="6660232" y="6492875"/>
            <a:ext cx="2133600" cy="365125"/>
          </a:xfrm>
        </p:spPr>
        <p:txBody>
          <a:bodyPr/>
          <a:lstStyle/>
          <a:p>
            <a:fld id="{A8D36CD8-B857-472F-BA7D-A2A5DBF9E5F5}" type="slidenum">
              <a:rPr lang="zh-CN" altLang="en-US" smtClean="0"/>
              <a:pPr/>
              <a:t>25</a:t>
            </a:fld>
            <a:endParaRPr lang="zh-CN" altLang="en-US" dirty="0"/>
          </a:p>
        </p:txBody>
      </p:sp>
    </p:spTree>
    <p:extLst>
      <p:ext uri="{BB962C8B-B14F-4D97-AF65-F5344CB8AC3E}">
        <p14:creationId xmlns:p14="http://schemas.microsoft.com/office/powerpoint/2010/main" val="1468233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36513" y="6338888"/>
            <a:ext cx="9180513" cy="519112"/>
            <a:chOff x="0" y="6338458"/>
            <a:chExt cx="9143999" cy="519542"/>
          </a:xfrm>
        </p:grpSpPr>
        <p:sp>
          <p:nvSpPr>
            <p:cNvPr id="4" name="Rectangle 4"/>
            <p:cNvSpPr/>
            <p:nvPr/>
          </p:nvSpPr>
          <p:spPr>
            <a:xfrm>
              <a:off x="0" y="6338458"/>
              <a:ext cx="9143999" cy="519542"/>
            </a:xfrm>
            <a:prstGeom prst="rect">
              <a:avLst/>
            </a:prstGeom>
            <a:solidFill>
              <a:schemeClr val="tx1">
                <a:alpha val="7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kumimoji="0" lang="en-US" dirty="0">
                <a:solidFill>
                  <a:prstClr val="white"/>
                </a:solidFill>
              </a:endParaRPr>
            </a:p>
          </p:txBody>
        </p:sp>
        <p:sp>
          <p:nvSpPr>
            <p:cNvPr id="6" name="TextBox 5"/>
            <p:cNvSpPr txBox="1">
              <a:spLocks noChangeArrowheads="1"/>
            </p:cNvSpPr>
            <p:nvPr/>
          </p:nvSpPr>
          <p:spPr bwMode="auto">
            <a:xfrm>
              <a:off x="4076700" y="6450819"/>
              <a:ext cx="48895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r" eaLnBrk="1" hangingPunct="1">
                <a:spcBef>
                  <a:spcPct val="0"/>
                </a:spcBef>
                <a:buFontTx/>
                <a:buNone/>
              </a:pPr>
              <a:r>
                <a:rPr kumimoji="0" lang="en-US" altLang="zh-TW" sz="1000" b="1">
                  <a:solidFill>
                    <a:srgbClr val="FFFFFF"/>
                  </a:solidFill>
                  <a:latin typeface="Arial" pitchFamily="34" charset="0"/>
                  <a:cs typeface="Arial" pitchFamily="34" charset="0"/>
                </a:rPr>
                <a:t>ITRON PRESENTATION  /  3</a:t>
              </a:r>
              <a:endParaRPr kumimoji="0" lang="en-US" altLang="zh-TW" sz="1000">
                <a:solidFill>
                  <a:srgbClr val="EB9B00"/>
                </a:solidFill>
                <a:latin typeface="Arial" pitchFamily="34" charset="0"/>
                <a:cs typeface="Arial" pitchFamily="34" charset="0"/>
              </a:endParaRPr>
            </a:p>
          </p:txBody>
        </p:sp>
        <p:pic>
          <p:nvPicPr>
            <p:cNvPr id="7" name="Picture 6" descr="Itron_Logo_88x3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720" y="6466654"/>
              <a:ext cx="5588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3455987" y="258352"/>
            <a:ext cx="2317442" cy="554038"/>
          </a:xfrm>
          <a:prstGeom prst="rect">
            <a:avLst/>
          </a:prstGeom>
          <a:noFill/>
        </p:spPr>
        <p:txBody>
          <a:bodyPr wrap="square">
            <a:spAutoFit/>
          </a:bodyPr>
          <a:lstStyle/>
          <a:p>
            <a:pPr algn="ctr" defTabSz="457200" fontAlgn="auto">
              <a:spcBef>
                <a:spcPts val="0"/>
              </a:spcBef>
              <a:spcAft>
                <a:spcPts val="0"/>
              </a:spcAft>
              <a:defRPr/>
            </a:pPr>
            <a:r>
              <a:rPr kumimoji="0" lang="en-US" sz="3000" b="1" cap="all" spc="-50" dirty="0">
                <a:solidFill>
                  <a:srgbClr val="C00000"/>
                </a:solidFill>
                <a:latin typeface="Helvetica"/>
                <a:ea typeface="+mn-ea"/>
                <a:cs typeface="Helvetica"/>
              </a:rPr>
              <a:t>ITRON  </a:t>
            </a:r>
            <a:r>
              <a:rPr kumimoji="0" lang="zh-TW" altLang="en-US" sz="3000" b="1" cap="all" spc="-50" dirty="0">
                <a:solidFill>
                  <a:srgbClr val="C00000"/>
                </a:solidFill>
                <a:latin typeface="Helvetica"/>
                <a:ea typeface="+mn-ea"/>
                <a:cs typeface="Helvetica"/>
              </a:rPr>
              <a:t>概況</a:t>
            </a:r>
            <a:endParaRPr kumimoji="0" lang="en-US" sz="3000" b="1" cap="all" spc="-50" dirty="0">
              <a:solidFill>
                <a:srgbClr val="C00000"/>
              </a:solidFill>
              <a:latin typeface="Helvetica"/>
              <a:ea typeface="+mn-ea"/>
              <a:cs typeface="Helvetica"/>
            </a:endParaRPr>
          </a:p>
        </p:txBody>
      </p:sp>
      <p:sp>
        <p:nvSpPr>
          <p:cNvPr id="9" name="TextBox 10"/>
          <p:cNvSpPr txBox="1">
            <a:spLocks noChangeArrowheads="1"/>
          </p:cNvSpPr>
          <p:nvPr/>
        </p:nvSpPr>
        <p:spPr bwMode="auto">
          <a:xfrm>
            <a:off x="268287" y="4583907"/>
            <a:ext cx="2668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sz="1600" b="1">
                <a:solidFill>
                  <a:srgbClr val="376092"/>
                </a:solidFill>
                <a:latin typeface="Helvetica" pitchFamily="34" charset="0"/>
                <a:cs typeface="Helvetica" pitchFamily="34" charset="0"/>
              </a:rPr>
              <a:t>客戶數</a:t>
            </a:r>
            <a:endParaRPr kumimoji="0" lang="en-US" altLang="zh-TW" sz="1600" b="1">
              <a:solidFill>
                <a:srgbClr val="376092"/>
              </a:solidFill>
              <a:latin typeface="Helvetica" pitchFamily="34" charset="0"/>
              <a:cs typeface="Helvetica" pitchFamily="34" charset="0"/>
            </a:endParaRPr>
          </a:p>
          <a:p>
            <a:pPr eaLnBrk="1" hangingPunct="1">
              <a:spcBef>
                <a:spcPct val="0"/>
              </a:spcBef>
              <a:buFontTx/>
              <a:buNone/>
            </a:pPr>
            <a:r>
              <a:rPr kumimoji="0" lang="zh-TW" altLang="en-US" sz="1600">
                <a:solidFill>
                  <a:srgbClr val="28282D"/>
                </a:solidFill>
                <a:latin typeface="Helvetica" pitchFamily="34" charset="0"/>
                <a:cs typeface="Helvetica" pitchFamily="34" charset="0"/>
              </a:rPr>
              <a:t>全球</a:t>
            </a:r>
            <a:r>
              <a:rPr kumimoji="0" lang="en-US" altLang="zh-TW" sz="1600">
                <a:solidFill>
                  <a:srgbClr val="28282D"/>
                </a:solidFill>
                <a:latin typeface="Helvetica" pitchFamily="34" charset="0"/>
                <a:cs typeface="Helvetica" pitchFamily="34" charset="0"/>
              </a:rPr>
              <a:t>130</a:t>
            </a:r>
            <a:r>
              <a:rPr kumimoji="0" lang="zh-TW" altLang="en-US" sz="1600">
                <a:solidFill>
                  <a:srgbClr val="28282D"/>
                </a:solidFill>
                <a:latin typeface="Helvetica" pitchFamily="34" charset="0"/>
                <a:cs typeface="Helvetica" pitchFamily="34" charset="0"/>
              </a:rPr>
              <a:t>個國家</a:t>
            </a:r>
            <a:r>
              <a:rPr kumimoji="0" lang="en-US" altLang="zh-TW" sz="1600">
                <a:solidFill>
                  <a:srgbClr val="28282D"/>
                </a:solidFill>
                <a:latin typeface="Helvetica" pitchFamily="34" charset="0"/>
                <a:cs typeface="Helvetica" pitchFamily="34" charset="0"/>
              </a:rPr>
              <a:t>8000</a:t>
            </a:r>
            <a:r>
              <a:rPr kumimoji="0" lang="zh-TW" altLang="en-US" sz="1600">
                <a:solidFill>
                  <a:srgbClr val="28282D"/>
                </a:solidFill>
                <a:latin typeface="Helvetica" pitchFamily="34" charset="0"/>
                <a:cs typeface="Helvetica" pitchFamily="34" charset="0"/>
              </a:rPr>
              <a:t>個</a:t>
            </a:r>
            <a:endParaRPr kumimoji="0" lang="en-US" altLang="zh-TW" sz="1600">
              <a:solidFill>
                <a:srgbClr val="28282D"/>
              </a:solidFill>
              <a:latin typeface="Helvetica" pitchFamily="34" charset="0"/>
              <a:cs typeface="Helvetica" pitchFamily="34" charset="0"/>
            </a:endParaRPr>
          </a:p>
          <a:p>
            <a:pPr eaLnBrk="1" hangingPunct="1">
              <a:spcBef>
                <a:spcPct val="0"/>
              </a:spcBef>
              <a:buFontTx/>
              <a:buNone/>
            </a:pPr>
            <a:r>
              <a:rPr kumimoji="0" lang="zh-TW" altLang="en-US" sz="1600">
                <a:solidFill>
                  <a:srgbClr val="28282D"/>
                </a:solidFill>
                <a:latin typeface="Helvetica" pitchFamily="34" charset="0"/>
                <a:cs typeface="Helvetica" pitchFamily="34" charset="0"/>
              </a:rPr>
              <a:t>公用事業</a:t>
            </a:r>
            <a:endParaRPr kumimoji="0" lang="en-US" altLang="zh-TW" sz="1600">
              <a:solidFill>
                <a:srgbClr val="28282D"/>
              </a:solidFill>
              <a:latin typeface="Helvetica" pitchFamily="34" charset="0"/>
              <a:cs typeface="Helvetica" pitchFamily="34" charset="0"/>
            </a:endParaRPr>
          </a:p>
        </p:txBody>
      </p:sp>
      <p:sp>
        <p:nvSpPr>
          <p:cNvPr id="10" name="TextBox 11"/>
          <p:cNvSpPr txBox="1">
            <a:spLocks noChangeArrowheads="1"/>
          </p:cNvSpPr>
          <p:nvPr/>
        </p:nvSpPr>
        <p:spPr bwMode="auto">
          <a:xfrm>
            <a:off x="2997200" y="3088482"/>
            <a:ext cx="2668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sz="1600" b="1">
                <a:solidFill>
                  <a:srgbClr val="376092"/>
                </a:solidFill>
                <a:latin typeface="Helvetica" pitchFamily="34" charset="0"/>
                <a:cs typeface="Helvetica" pitchFamily="34" charset="0"/>
              </a:rPr>
              <a:t>員工</a:t>
            </a:r>
            <a:endParaRPr kumimoji="0" lang="en-US" altLang="zh-TW" sz="1600" b="1">
              <a:solidFill>
                <a:srgbClr val="376092"/>
              </a:solidFill>
              <a:latin typeface="Helvetica" pitchFamily="34" charset="0"/>
              <a:cs typeface="Helvetica" pitchFamily="34" charset="0"/>
            </a:endParaRPr>
          </a:p>
          <a:p>
            <a:pPr eaLnBrk="1" hangingPunct="1">
              <a:spcBef>
                <a:spcPct val="0"/>
              </a:spcBef>
              <a:buFontTx/>
              <a:buNone/>
            </a:pPr>
            <a:r>
              <a:rPr kumimoji="0" lang="en-US" altLang="zh-TW" sz="1600">
                <a:solidFill>
                  <a:srgbClr val="28282D"/>
                </a:solidFill>
                <a:latin typeface="Helvetica" pitchFamily="34" charset="0"/>
                <a:cs typeface="Helvetica" pitchFamily="34" charset="0"/>
              </a:rPr>
              <a:t>10000+</a:t>
            </a:r>
          </a:p>
        </p:txBody>
      </p:sp>
      <p:sp>
        <p:nvSpPr>
          <p:cNvPr id="11" name="TextBox 13"/>
          <p:cNvSpPr txBox="1">
            <a:spLocks noChangeArrowheads="1"/>
          </p:cNvSpPr>
          <p:nvPr/>
        </p:nvSpPr>
        <p:spPr bwMode="auto">
          <a:xfrm>
            <a:off x="2925762" y="1842294"/>
            <a:ext cx="26680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0" lang="en-US" altLang="zh-TW" sz="1600" b="1">
                <a:solidFill>
                  <a:srgbClr val="376092"/>
                </a:solidFill>
                <a:latin typeface="Helvetica" pitchFamily="34" charset="0"/>
                <a:cs typeface="Helvetica" pitchFamily="34" charset="0"/>
              </a:rPr>
              <a:t>2013 </a:t>
            </a:r>
            <a:r>
              <a:rPr kumimoji="0" lang="zh-TW" altLang="en-US" sz="1600" b="1">
                <a:solidFill>
                  <a:srgbClr val="376092"/>
                </a:solidFill>
                <a:latin typeface="Helvetica" pitchFamily="34" charset="0"/>
                <a:cs typeface="Helvetica" pitchFamily="34" charset="0"/>
              </a:rPr>
              <a:t>營業額</a:t>
            </a:r>
            <a:endParaRPr kumimoji="0" lang="en-US" altLang="zh-TW" sz="1600" b="1">
              <a:solidFill>
                <a:srgbClr val="376092"/>
              </a:solidFill>
              <a:latin typeface="Helvetica" pitchFamily="34" charset="0"/>
              <a:cs typeface="Helvetica" pitchFamily="34" charset="0"/>
            </a:endParaRPr>
          </a:p>
          <a:p>
            <a:pPr eaLnBrk="1" hangingPunct="1">
              <a:spcBef>
                <a:spcPct val="0"/>
              </a:spcBef>
              <a:buFontTx/>
              <a:buNone/>
            </a:pPr>
            <a:r>
              <a:rPr kumimoji="0" lang="en-US" altLang="zh-TW" sz="1600">
                <a:solidFill>
                  <a:srgbClr val="28282D"/>
                </a:solidFill>
                <a:latin typeface="Helvetica" pitchFamily="34" charset="0"/>
                <a:cs typeface="Helvetica" pitchFamily="34" charset="0"/>
              </a:rPr>
              <a:t>$19.5 </a:t>
            </a:r>
            <a:r>
              <a:rPr kumimoji="0" lang="zh-TW" altLang="en-US" sz="1600">
                <a:solidFill>
                  <a:srgbClr val="28282D"/>
                </a:solidFill>
                <a:latin typeface="Helvetica" pitchFamily="34" charset="0"/>
                <a:cs typeface="Helvetica" pitchFamily="34" charset="0"/>
              </a:rPr>
              <a:t>億美金</a:t>
            </a:r>
            <a:endParaRPr kumimoji="0" lang="en-US" altLang="zh-TW" sz="1600">
              <a:solidFill>
                <a:srgbClr val="28282D"/>
              </a:solidFill>
              <a:latin typeface="Helvetica" pitchFamily="34" charset="0"/>
              <a:cs typeface="Helvetica" pitchFamily="34" charset="0"/>
            </a:endParaRPr>
          </a:p>
        </p:txBody>
      </p:sp>
      <p:sp>
        <p:nvSpPr>
          <p:cNvPr id="12" name="TextBox 14"/>
          <p:cNvSpPr txBox="1"/>
          <p:nvPr/>
        </p:nvSpPr>
        <p:spPr>
          <a:xfrm>
            <a:off x="5951537" y="4012407"/>
            <a:ext cx="2669681" cy="851515"/>
          </a:xfrm>
          <a:prstGeom prst="rect">
            <a:avLst/>
          </a:prstGeom>
          <a:noFill/>
        </p:spPr>
        <p:txBody>
          <a:bodyPr wrap="square">
            <a:spAutoFit/>
          </a:bodyPr>
          <a:lstStyle/>
          <a:p>
            <a:pPr defTabSz="457200" fontAlgn="auto">
              <a:spcBef>
                <a:spcPts val="0"/>
              </a:spcBef>
              <a:spcAft>
                <a:spcPts val="0"/>
              </a:spcAft>
              <a:defRPr/>
            </a:pPr>
            <a:r>
              <a:rPr kumimoji="0" lang="zh-TW" altLang="en-US" sz="1600" b="1" dirty="0">
                <a:solidFill>
                  <a:srgbClr val="4F81BD">
                    <a:lumMod val="75000"/>
                  </a:srgbClr>
                </a:solidFill>
                <a:latin typeface="Helvetica"/>
                <a:ea typeface="+mn-ea"/>
                <a:cs typeface="Helvetica"/>
              </a:rPr>
              <a:t>智慧電表及通信</a:t>
            </a:r>
            <a:endParaRPr kumimoji="0" lang="en-US" sz="1600" b="1" dirty="0">
              <a:solidFill>
                <a:srgbClr val="4F81BD">
                  <a:lumMod val="75000"/>
                </a:srgbClr>
              </a:solidFill>
              <a:latin typeface="Helvetica"/>
              <a:ea typeface="+mn-ea"/>
              <a:cs typeface="Helvetica"/>
            </a:endParaRPr>
          </a:p>
          <a:p>
            <a:pPr defTabSz="457200" fontAlgn="auto">
              <a:lnSpc>
                <a:spcPts val="2000"/>
              </a:lnSpc>
              <a:spcBef>
                <a:spcPts val="0"/>
              </a:spcBef>
              <a:spcAft>
                <a:spcPts val="0"/>
              </a:spcAft>
              <a:buClr>
                <a:srgbClr val="C00000"/>
              </a:buClr>
              <a:defRPr/>
            </a:pPr>
            <a:r>
              <a:rPr kumimoji="0" lang="zh-TW" altLang="en-US" sz="1600" dirty="0">
                <a:solidFill>
                  <a:srgbClr val="28282D"/>
                </a:solidFill>
                <a:latin typeface="Helvetica"/>
                <a:ea typeface="Helvetica Neue" charset="0"/>
                <a:cs typeface="Helvetica"/>
              </a:rPr>
              <a:t>北美超過</a:t>
            </a:r>
            <a:r>
              <a:rPr kumimoji="0" lang="en-US" altLang="zh-TW" sz="1600" dirty="0">
                <a:solidFill>
                  <a:srgbClr val="28282D"/>
                </a:solidFill>
                <a:latin typeface="Helvetica"/>
                <a:ea typeface="Helvetica Neue" charset="0"/>
                <a:cs typeface="Helvetica"/>
              </a:rPr>
              <a:t>8500</a:t>
            </a:r>
            <a:r>
              <a:rPr kumimoji="0" lang="zh-TW" altLang="en-US" sz="1600" dirty="0">
                <a:solidFill>
                  <a:srgbClr val="28282D"/>
                </a:solidFill>
                <a:latin typeface="Helvetica"/>
                <a:ea typeface="Helvetica Neue" charset="0"/>
                <a:cs typeface="Helvetica"/>
              </a:rPr>
              <a:t>萬具電表</a:t>
            </a:r>
            <a:r>
              <a:rPr kumimoji="0" lang="zh-TW" altLang="en-US" sz="1600" dirty="0" smtClean="0">
                <a:solidFill>
                  <a:srgbClr val="28282D"/>
                </a:solidFill>
                <a:latin typeface="Helvetica"/>
                <a:ea typeface="Helvetica Neue" charset="0"/>
                <a:cs typeface="Helvetica"/>
              </a:rPr>
              <a:t>，</a:t>
            </a:r>
            <a:r>
              <a:rPr lang="en-US" altLang="zh-TW" sz="1600" dirty="0" smtClean="0">
                <a:solidFill>
                  <a:srgbClr val="28282D"/>
                </a:solidFill>
                <a:latin typeface="Helvetica"/>
                <a:ea typeface="Helvetica Neue" charset="0"/>
                <a:cs typeface="Helvetica"/>
              </a:rPr>
              <a:t>67</a:t>
            </a:r>
            <a:r>
              <a:rPr kumimoji="0" lang="en-US" altLang="zh-TW" sz="1600" dirty="0" smtClean="0">
                <a:solidFill>
                  <a:srgbClr val="28282D"/>
                </a:solidFill>
                <a:latin typeface="Helvetica"/>
                <a:ea typeface="Helvetica Neue" charset="0"/>
                <a:cs typeface="Helvetica"/>
              </a:rPr>
              <a:t> %</a:t>
            </a:r>
            <a:r>
              <a:rPr kumimoji="0" lang="zh-TW" altLang="en-US" sz="1600" dirty="0">
                <a:solidFill>
                  <a:srgbClr val="28282D"/>
                </a:solidFill>
                <a:latin typeface="Helvetica"/>
                <a:ea typeface="Helvetica Neue" charset="0"/>
                <a:cs typeface="Helvetica"/>
              </a:rPr>
              <a:t>市占率</a:t>
            </a:r>
            <a:endParaRPr kumimoji="0" lang="en-US" sz="1600" dirty="0">
              <a:solidFill>
                <a:srgbClr val="28282D"/>
              </a:solidFill>
              <a:latin typeface="Helvetica"/>
              <a:ea typeface="Helvetica Neue" charset="0"/>
              <a:cs typeface="Helvetica"/>
            </a:endParaRPr>
          </a:p>
        </p:txBody>
      </p:sp>
      <p:sp>
        <p:nvSpPr>
          <p:cNvPr id="13" name="TextBox 16"/>
          <p:cNvSpPr txBox="1"/>
          <p:nvPr/>
        </p:nvSpPr>
        <p:spPr>
          <a:xfrm>
            <a:off x="2994025" y="4147344"/>
            <a:ext cx="2669680" cy="850900"/>
          </a:xfrm>
          <a:prstGeom prst="rect">
            <a:avLst/>
          </a:prstGeom>
          <a:noFill/>
        </p:spPr>
        <p:txBody>
          <a:bodyPr wrap="square">
            <a:spAutoFit/>
          </a:bodyPr>
          <a:lstStyle/>
          <a:p>
            <a:pPr defTabSz="457200" fontAlgn="auto">
              <a:spcBef>
                <a:spcPts val="0"/>
              </a:spcBef>
              <a:spcAft>
                <a:spcPts val="0"/>
              </a:spcAft>
              <a:defRPr/>
            </a:pPr>
            <a:r>
              <a:rPr kumimoji="0" lang="zh-TW" altLang="en-US" sz="1600" b="1" dirty="0">
                <a:solidFill>
                  <a:srgbClr val="4F81BD">
                    <a:lumMod val="75000"/>
                  </a:srgbClr>
                </a:solidFill>
                <a:latin typeface="Helvetica"/>
                <a:ea typeface="+mn-ea"/>
                <a:cs typeface="Helvetica"/>
              </a:rPr>
              <a:t>全球最大三表廠</a:t>
            </a:r>
            <a:endParaRPr kumimoji="0" lang="en-US" sz="1600" b="1" dirty="0">
              <a:solidFill>
                <a:srgbClr val="4F81BD">
                  <a:lumMod val="75000"/>
                </a:srgbClr>
              </a:solidFill>
              <a:latin typeface="Helvetica"/>
              <a:ea typeface="+mn-ea"/>
              <a:cs typeface="Helvetica"/>
            </a:endParaRPr>
          </a:p>
          <a:p>
            <a:pPr defTabSz="457200" fontAlgn="auto">
              <a:lnSpc>
                <a:spcPts val="2000"/>
              </a:lnSpc>
              <a:spcBef>
                <a:spcPts val="0"/>
              </a:spcBef>
              <a:spcAft>
                <a:spcPts val="0"/>
              </a:spcAft>
              <a:buClr>
                <a:srgbClr val="C00000"/>
              </a:buClr>
              <a:defRPr/>
            </a:pPr>
            <a:r>
              <a:rPr kumimoji="0" lang="en-US" sz="1600" dirty="0">
                <a:solidFill>
                  <a:srgbClr val="28282D"/>
                </a:solidFill>
                <a:latin typeface="Helvetica"/>
                <a:ea typeface="Helvetica Neue" charset="0"/>
                <a:cs typeface="Helvetica"/>
              </a:rPr>
              <a:t>Itron</a:t>
            </a:r>
            <a:r>
              <a:rPr kumimoji="0" lang="zh-TW" altLang="en-US" sz="1600" dirty="0">
                <a:solidFill>
                  <a:srgbClr val="28282D"/>
                </a:solidFill>
                <a:latin typeface="Helvetica"/>
                <a:ea typeface="Helvetica Neue" charset="0"/>
                <a:cs typeface="Helvetica"/>
              </a:rPr>
              <a:t>在電、水、瓦斯表均為全球最大廠</a:t>
            </a:r>
            <a:endParaRPr kumimoji="0" lang="en-US" sz="1600" dirty="0">
              <a:solidFill>
                <a:srgbClr val="28282D"/>
              </a:solidFill>
              <a:latin typeface="Helvetica"/>
              <a:ea typeface="Helvetica Neue" charset="0"/>
              <a:cs typeface="Helvetica"/>
            </a:endParaRPr>
          </a:p>
        </p:txBody>
      </p:sp>
      <p:sp>
        <p:nvSpPr>
          <p:cNvPr id="14" name="TextBox 17"/>
          <p:cNvSpPr txBox="1"/>
          <p:nvPr/>
        </p:nvSpPr>
        <p:spPr>
          <a:xfrm>
            <a:off x="5953125" y="1772444"/>
            <a:ext cx="2668087" cy="1620838"/>
          </a:xfrm>
          <a:prstGeom prst="rect">
            <a:avLst/>
          </a:prstGeom>
          <a:noFill/>
        </p:spPr>
        <p:txBody>
          <a:bodyPr wrap="square">
            <a:spAutoFit/>
          </a:bodyPr>
          <a:lstStyle/>
          <a:p>
            <a:pPr defTabSz="457200" fontAlgn="auto">
              <a:spcBef>
                <a:spcPts val="0"/>
              </a:spcBef>
              <a:spcAft>
                <a:spcPts val="0"/>
              </a:spcAft>
              <a:defRPr/>
            </a:pPr>
            <a:r>
              <a:rPr kumimoji="0" lang="zh-TW" altLang="en-US" sz="1600" b="1" dirty="0">
                <a:solidFill>
                  <a:srgbClr val="4F81BD">
                    <a:lumMod val="75000"/>
                  </a:srgbClr>
                </a:solidFill>
                <a:latin typeface="Helvetica"/>
                <a:ea typeface="+mn-ea"/>
                <a:cs typeface="Helvetica"/>
              </a:rPr>
              <a:t>最大三表軟體廠</a:t>
            </a:r>
            <a:endParaRPr kumimoji="0" lang="en-US" sz="1600" b="1" dirty="0">
              <a:solidFill>
                <a:srgbClr val="4F81BD">
                  <a:lumMod val="75000"/>
                </a:srgbClr>
              </a:solidFill>
              <a:latin typeface="Helvetica"/>
              <a:ea typeface="+mn-ea"/>
              <a:cs typeface="Helvetica"/>
            </a:endParaRPr>
          </a:p>
          <a:p>
            <a:pPr defTabSz="457200" fontAlgn="auto">
              <a:lnSpc>
                <a:spcPts val="2000"/>
              </a:lnSpc>
              <a:spcBef>
                <a:spcPts val="0"/>
              </a:spcBef>
              <a:spcAft>
                <a:spcPts val="0"/>
              </a:spcAft>
              <a:buClr>
                <a:srgbClr val="C00000"/>
              </a:buClr>
              <a:defRPr/>
            </a:pPr>
            <a:r>
              <a:rPr kumimoji="0" lang="zh-TW" altLang="en-US" sz="1600" dirty="0">
                <a:solidFill>
                  <a:srgbClr val="28282D"/>
                </a:solidFill>
                <a:latin typeface="Helvetica"/>
                <a:ea typeface="Helvetica Neue" charset="0"/>
                <a:cs typeface="Helvetica"/>
              </a:rPr>
              <a:t>全球表資料管理軟體</a:t>
            </a:r>
            <a:r>
              <a:rPr kumimoji="0" lang="en-US" altLang="zh-TW" sz="1600" dirty="0">
                <a:solidFill>
                  <a:srgbClr val="28282D"/>
                </a:solidFill>
                <a:latin typeface="Helvetica"/>
                <a:ea typeface="Helvetica Neue" charset="0"/>
                <a:cs typeface="Helvetica"/>
              </a:rPr>
              <a:t>(Meter Data </a:t>
            </a:r>
            <a:r>
              <a:rPr kumimoji="0" lang="en-US" sz="1600" dirty="0">
                <a:solidFill>
                  <a:srgbClr val="28282D"/>
                </a:solidFill>
                <a:latin typeface="Helvetica"/>
                <a:ea typeface="Helvetica Neue" charset="0"/>
                <a:cs typeface="Helvetica"/>
              </a:rPr>
              <a:t>Management system)</a:t>
            </a:r>
            <a:r>
              <a:rPr kumimoji="0" lang="zh-TW" altLang="en-US" sz="1600" dirty="0">
                <a:solidFill>
                  <a:srgbClr val="28282D"/>
                </a:solidFill>
                <a:latin typeface="Helvetica"/>
                <a:ea typeface="Helvetica Neue" charset="0"/>
                <a:cs typeface="Helvetica"/>
              </a:rPr>
              <a:t>最大廠，市占率</a:t>
            </a:r>
            <a:r>
              <a:rPr kumimoji="0" lang="en-US" altLang="zh-TW" sz="1600" dirty="0">
                <a:solidFill>
                  <a:srgbClr val="28282D"/>
                </a:solidFill>
                <a:latin typeface="Helvetica"/>
                <a:ea typeface="Helvetica Neue" charset="0"/>
                <a:cs typeface="Helvetica"/>
              </a:rPr>
              <a:t>35%</a:t>
            </a:r>
            <a:r>
              <a:rPr kumimoji="0" lang="zh-TW" altLang="en-US" sz="1600" dirty="0">
                <a:solidFill>
                  <a:srgbClr val="28282D"/>
                </a:solidFill>
                <a:latin typeface="Helvetica"/>
                <a:ea typeface="Helvetica Neue" charset="0"/>
                <a:cs typeface="Helvetica"/>
              </a:rPr>
              <a:t>。同一系統最大可容納</a:t>
            </a:r>
            <a:r>
              <a:rPr kumimoji="0" lang="en-US" altLang="zh-TW" sz="1600" dirty="0">
                <a:solidFill>
                  <a:srgbClr val="28282D"/>
                </a:solidFill>
                <a:latin typeface="Helvetica"/>
                <a:ea typeface="Helvetica Neue" charset="0"/>
                <a:cs typeface="Helvetica"/>
              </a:rPr>
              <a:t>1200</a:t>
            </a:r>
            <a:r>
              <a:rPr kumimoji="0" lang="zh-TW" altLang="en-US" sz="1600" dirty="0">
                <a:solidFill>
                  <a:srgbClr val="28282D"/>
                </a:solidFill>
                <a:latin typeface="Helvetica"/>
                <a:ea typeface="Helvetica Neue" charset="0"/>
                <a:cs typeface="Helvetica"/>
              </a:rPr>
              <a:t>萬具表，為目前全球最大容量。</a:t>
            </a:r>
            <a:endParaRPr kumimoji="0" lang="en-US" sz="1600" dirty="0">
              <a:solidFill>
                <a:srgbClr val="28282D"/>
              </a:solidFill>
              <a:latin typeface="Helvetica"/>
              <a:ea typeface="Helvetica Neue" charset="0"/>
              <a:cs typeface="Helvetica"/>
            </a:endParaRPr>
          </a:p>
        </p:txBody>
      </p:sp>
      <p:sp>
        <p:nvSpPr>
          <p:cNvPr id="15" name="矩形 14"/>
          <p:cNvSpPr/>
          <p:nvPr/>
        </p:nvSpPr>
        <p:spPr>
          <a:xfrm>
            <a:off x="268286" y="1804194"/>
            <a:ext cx="2448137" cy="2308225"/>
          </a:xfrm>
          <a:prstGeom prst="rect">
            <a:avLst/>
          </a:prstGeom>
        </p:spPr>
        <p:txBody>
          <a:bodyPr wrap="square">
            <a:spAutoFit/>
          </a:bodyPr>
          <a:lstStyle/>
          <a:p>
            <a:pPr algn="just" fontAlgn="auto">
              <a:buFont typeface="Calibri" pitchFamily="34"/>
              <a:buNone/>
              <a:defRPr/>
            </a:pPr>
            <a:r>
              <a:rPr lang="en-US" altLang="zh-CN" spc="300" dirty="0">
                <a:latin typeface="Arial" pitchFamily="34" charset="0"/>
                <a:ea typeface="標楷體" pitchFamily="65" charset="-120"/>
                <a:cs typeface="Arial" pitchFamily="34" charset="0"/>
              </a:rPr>
              <a:t>Itron</a:t>
            </a:r>
            <a:r>
              <a:rPr lang="zh-CN" altLang="en-US" spc="300" dirty="0">
                <a:latin typeface="Arial" pitchFamily="34" charset="0"/>
                <a:ea typeface="標楷體" pitchFamily="65" charset="-120"/>
                <a:cs typeface="Arial" pitchFamily="34" charset="0"/>
              </a:rPr>
              <a:t>公司成立於</a:t>
            </a:r>
            <a:r>
              <a:rPr lang="en-US" altLang="zh-CN" spc="300" dirty="0">
                <a:latin typeface="Arial" pitchFamily="34" charset="0"/>
                <a:ea typeface="標楷體" pitchFamily="65" charset="-120"/>
                <a:cs typeface="Arial" pitchFamily="34" charset="0"/>
              </a:rPr>
              <a:t>1977</a:t>
            </a:r>
            <a:r>
              <a:rPr lang="zh-CN" altLang="en-US" spc="300" dirty="0">
                <a:latin typeface="Arial" pitchFamily="34" charset="0"/>
                <a:ea typeface="標楷體" pitchFamily="65" charset="-120"/>
                <a:cs typeface="Arial" pitchFamily="34" charset="0"/>
              </a:rPr>
              <a:t>年，在</a:t>
            </a:r>
            <a:r>
              <a:rPr lang="zh-TW" altLang="en-US" spc="300" dirty="0">
                <a:latin typeface="Arial" pitchFamily="34" charset="0"/>
                <a:ea typeface="標楷體" pitchFamily="65" charset="-120"/>
                <a:cs typeface="Arial" pitchFamily="34" charset="0"/>
              </a:rPr>
              <a:t>電表界</a:t>
            </a:r>
            <a:r>
              <a:rPr lang="zh-CN" altLang="en-US" spc="300" dirty="0">
                <a:latin typeface="Arial" pitchFamily="34" charset="0"/>
                <a:ea typeface="標楷體" pitchFamily="65" charset="-120"/>
                <a:cs typeface="Arial" pitchFamily="34" charset="0"/>
              </a:rPr>
              <a:t>獨佔鰲頭的地位，迄今無人能及。以</a:t>
            </a:r>
            <a:r>
              <a:rPr lang="en-US" altLang="zh-CN" spc="300" dirty="0" err="1">
                <a:latin typeface="Arial" pitchFamily="34" charset="0"/>
                <a:ea typeface="標楷體" pitchFamily="65" charset="-120"/>
                <a:cs typeface="Arial" pitchFamily="34" charset="0"/>
              </a:rPr>
              <a:t>Chartwell</a:t>
            </a:r>
            <a:r>
              <a:rPr lang="zh-CN" altLang="en-US" spc="300" dirty="0">
                <a:latin typeface="Arial" pitchFamily="34" charset="0"/>
                <a:ea typeface="標楷體" pitchFamily="65" charset="-120"/>
                <a:cs typeface="Arial" pitchFamily="34" charset="0"/>
              </a:rPr>
              <a:t>的統計，</a:t>
            </a:r>
            <a:r>
              <a:rPr lang="en-US" altLang="zh-CN" spc="300" dirty="0">
                <a:latin typeface="Arial" pitchFamily="34" charset="0"/>
                <a:ea typeface="標楷體" pitchFamily="65" charset="-120"/>
                <a:cs typeface="Arial" pitchFamily="34" charset="0"/>
              </a:rPr>
              <a:t>Itron</a:t>
            </a:r>
            <a:r>
              <a:rPr lang="zh-CN" altLang="en-US" spc="300" dirty="0">
                <a:latin typeface="Arial" pitchFamily="34" charset="0"/>
                <a:ea typeface="標楷體" pitchFamily="65" charset="-120"/>
                <a:cs typeface="Arial" pitchFamily="34" charset="0"/>
              </a:rPr>
              <a:t>的市占率高達</a:t>
            </a:r>
            <a:r>
              <a:rPr lang="en-US" altLang="zh-CN" spc="300" dirty="0">
                <a:latin typeface="Arial" pitchFamily="34" charset="0"/>
                <a:ea typeface="標楷體" pitchFamily="65" charset="-120"/>
                <a:cs typeface="Arial" pitchFamily="34" charset="0"/>
              </a:rPr>
              <a:t>54% </a:t>
            </a:r>
            <a:r>
              <a:rPr lang="zh-CN" altLang="en-US" spc="300" dirty="0">
                <a:latin typeface="Arial" pitchFamily="34" charset="0"/>
                <a:ea typeface="標楷體" pitchFamily="65" charset="-120"/>
                <a:cs typeface="Arial" pitchFamily="34" charset="0"/>
              </a:rPr>
              <a:t>。</a:t>
            </a:r>
            <a:r>
              <a:rPr kumimoji="0" lang="zh-CN" altLang="zh-TW" dirty="0">
                <a:solidFill>
                  <a:srgbClr val="000000"/>
                </a:solidFill>
                <a:latin typeface="Arial" pitchFamily="34" charset="0"/>
                <a:ea typeface="標楷體" pitchFamily="65" charset="-120"/>
                <a:cs typeface="Arial" pitchFamily="34" charset="0"/>
              </a:rPr>
              <a:t>華盛頓郵報稱譽為電錶界的微軟</a:t>
            </a:r>
            <a:endParaRPr lang="zh-CN" altLang="en-US" spc="300" dirty="0">
              <a:latin typeface="Arial" pitchFamily="34" charset="0"/>
              <a:ea typeface="標楷體" pitchFamily="65" charset="-120"/>
              <a:cs typeface="Arial" pitchFamily="34" charset="0"/>
            </a:endParaRPr>
          </a:p>
        </p:txBody>
      </p:sp>
      <p:sp>
        <p:nvSpPr>
          <p:cNvPr id="16" name="投影片編號版面配置區 2"/>
          <p:cNvSpPr txBox="1">
            <a:spLocks/>
          </p:cNvSpPr>
          <p:nvPr/>
        </p:nvSpPr>
        <p:spPr bwMode="auto">
          <a:xfrm>
            <a:off x="6215317" y="6858466"/>
            <a:ext cx="214212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zh-CN"/>
            </a:defPPr>
            <a:lvl1pPr marL="0" algn="r" defTabSz="914400" rtl="0" eaLnBrk="0" latinLnBrk="0" hangingPunct="0">
              <a:spcBef>
                <a:spcPct val="20000"/>
              </a:spcBef>
              <a:buFont typeface="Arial" pitchFamily="34" charset="0"/>
              <a:buChar char="•"/>
              <a:defRPr sz="3200" kern="1200">
                <a:solidFill>
                  <a:schemeClr val="tx1"/>
                </a:solidFill>
                <a:latin typeface="Calibri" pitchFamily="34" charset="0"/>
                <a:ea typeface="新細明體" pitchFamily="18" charset="-120"/>
                <a:cs typeface="+mn-cs"/>
              </a:defRPr>
            </a:lvl1pPr>
            <a:lvl2pPr marL="742950" indent="-285750" algn="l" defTabSz="914400" rtl="0" eaLnBrk="0" latinLnBrk="0" hangingPunct="0">
              <a:spcBef>
                <a:spcPct val="20000"/>
              </a:spcBef>
              <a:buFont typeface="Arial" pitchFamily="34" charset="0"/>
              <a:buChar char="–"/>
              <a:defRPr sz="2800" kern="1200">
                <a:solidFill>
                  <a:schemeClr val="tx1"/>
                </a:solidFill>
                <a:latin typeface="Calibri" pitchFamily="34" charset="0"/>
                <a:ea typeface="新細明體" pitchFamily="18" charset="-120"/>
                <a:cs typeface="+mn-cs"/>
              </a:defRPr>
            </a:lvl2pPr>
            <a:lvl3pPr marL="1143000" indent="-228600" algn="l" defTabSz="914400" rtl="0" eaLnBrk="0" latinLnBrk="0" hangingPunct="0">
              <a:spcBef>
                <a:spcPct val="20000"/>
              </a:spcBef>
              <a:buFont typeface="Arial" pitchFamily="34" charset="0"/>
              <a:buChar char="•"/>
              <a:defRPr sz="2400" kern="1200">
                <a:solidFill>
                  <a:schemeClr val="tx1"/>
                </a:solidFill>
                <a:latin typeface="Calibri" pitchFamily="34" charset="0"/>
                <a:ea typeface="新細明體" pitchFamily="18" charset="-120"/>
                <a:cs typeface="+mn-cs"/>
              </a:defRPr>
            </a:lvl3pPr>
            <a:lvl4pPr marL="1600200" indent="-228600" algn="l" defTabSz="914400" rtl="0" eaLnBrk="0" latinLnBrk="0" hangingPunct="0">
              <a:spcBef>
                <a:spcPct val="20000"/>
              </a:spcBef>
              <a:buFont typeface="Arial" pitchFamily="34" charset="0"/>
              <a:buChar char="–"/>
              <a:defRPr sz="2000" kern="1200">
                <a:solidFill>
                  <a:schemeClr val="tx1"/>
                </a:solidFill>
                <a:latin typeface="Calibri" pitchFamily="34" charset="0"/>
                <a:ea typeface="新細明體" pitchFamily="18" charset="-120"/>
                <a:cs typeface="+mn-cs"/>
              </a:defRPr>
            </a:lvl4pPr>
            <a:lvl5pPr marL="2057400" indent="-228600" algn="l" defTabSz="914400" rtl="0" eaLnBrk="0" latinLnBrk="0" hangingPunct="0">
              <a:spcBef>
                <a:spcPct val="20000"/>
              </a:spcBef>
              <a:buFont typeface="Arial" pitchFamily="34" charset="0"/>
              <a:buChar char="»"/>
              <a:defRPr sz="2000" kern="1200">
                <a:solidFill>
                  <a:schemeClr val="tx1"/>
                </a:solidFill>
                <a:latin typeface="Calibri" pitchFamily="34" charset="0"/>
                <a:ea typeface="新細明體" pitchFamily="18" charset="-120"/>
                <a:cs typeface="+mn-cs"/>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新細明體" pitchFamily="18" charset="-120"/>
                <a:cs typeface="+mn-cs"/>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新細明體" pitchFamily="18" charset="-120"/>
                <a:cs typeface="+mn-cs"/>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新細明體" pitchFamily="18" charset="-120"/>
                <a:cs typeface="+mn-cs"/>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新細明體" pitchFamily="18" charset="-120"/>
                <a:cs typeface="+mn-cs"/>
              </a:defRPr>
            </a:lvl9pPr>
          </a:lstStyle>
          <a:p>
            <a:pPr eaLnBrk="1" hangingPunct="1">
              <a:spcBef>
                <a:spcPct val="0"/>
              </a:spcBef>
              <a:buFontTx/>
              <a:buNone/>
            </a:pPr>
            <a:endParaRPr lang="zh-TW" altLang="en-US" sz="1200" dirty="0" smtClean="0">
              <a:solidFill>
                <a:srgbClr val="898989"/>
              </a:solidFill>
              <a:latin typeface="Arial" pitchFamily="34" charset="0"/>
            </a:endParaRPr>
          </a:p>
        </p:txBody>
      </p:sp>
    </p:spTree>
    <p:extLst>
      <p:ext uri="{BB962C8B-B14F-4D97-AF65-F5344CB8AC3E}">
        <p14:creationId xmlns:p14="http://schemas.microsoft.com/office/powerpoint/2010/main" val="665940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31"/>
          <p:cNvSpPr txBox="1">
            <a:spLocks noChangeArrowheads="1"/>
          </p:cNvSpPr>
          <p:nvPr/>
        </p:nvSpPr>
        <p:spPr>
          <a:xfrm>
            <a:off x="2913138" y="1052513"/>
            <a:ext cx="5926138" cy="4930775"/>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華康儷粗圓(P)" pitchFamily="34" charset="-120"/>
                <a:ea typeface="華康儷粗圓(P)"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華康儷粗圓(P)" pitchFamily="34" charset="-120"/>
                <a:ea typeface="華康儷粗圓(P)"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華康儷粗圓(P)" pitchFamily="34" charset="-120"/>
                <a:ea typeface="華康儷粗圓(P)"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華康儷粗圓(P)" pitchFamily="34" charset="-120"/>
                <a:ea typeface="華康儷粗圓(P)" pitchFamily="34" charset="-120"/>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華康儷粗圓(P)" pitchFamily="34" charset="-120"/>
                <a:ea typeface="華康儷粗圓(P)"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41300" indent="-241300" defTabSz="644525">
              <a:lnSpc>
                <a:spcPct val="90000"/>
              </a:lnSpc>
              <a:buFont typeface="Arial" pitchFamily="34" charset="0"/>
              <a:buNone/>
            </a:pPr>
            <a:r>
              <a:rPr lang="fr-FR" altLang="zh-TW" sz="2400" smtClean="0">
                <a:latin typeface="Arial" pitchFamily="34" charset="0"/>
                <a:ea typeface="標楷體" pitchFamily="65" charset="-120"/>
                <a:cs typeface="Arial" pitchFamily="34" charset="0"/>
              </a:rPr>
              <a:t>ITRON</a:t>
            </a:r>
            <a:r>
              <a:rPr lang="zh-TW" altLang="fr-FR" sz="2400" smtClean="0">
                <a:latin typeface="Arial" pitchFamily="34" charset="0"/>
                <a:ea typeface="標楷體" pitchFamily="65" charset="-120"/>
                <a:cs typeface="Arial" pitchFamily="34" charset="0"/>
              </a:rPr>
              <a:t>提供的項目包括了</a:t>
            </a:r>
            <a:r>
              <a:rPr lang="fr-FR" altLang="zh-TW" sz="2400" smtClean="0">
                <a:latin typeface="Arial" pitchFamily="34" charset="0"/>
                <a:ea typeface="標楷體" pitchFamily="65" charset="-120"/>
                <a:cs typeface="Arial" pitchFamily="34" charset="0"/>
              </a:rPr>
              <a:t>:</a:t>
            </a:r>
          </a:p>
          <a:p>
            <a:pPr marL="241300" indent="-241300" defTabSz="644525">
              <a:lnSpc>
                <a:spcPct val="90000"/>
              </a:lnSpc>
              <a:buFont typeface="Arial" pitchFamily="34" charset="0"/>
              <a:buNone/>
            </a:pPr>
            <a:endParaRPr lang="fr-FR" altLang="zh-TW" sz="2400" smtClean="0">
              <a:latin typeface="Arial" pitchFamily="34" charset="0"/>
              <a:ea typeface="標楷體" pitchFamily="65" charset="-120"/>
              <a:cs typeface="Arial" pitchFamily="34" charset="0"/>
            </a:endParaRPr>
          </a:p>
          <a:p>
            <a:pPr marL="241300" indent="-241300" defTabSz="644525">
              <a:lnSpc>
                <a:spcPct val="90000"/>
              </a:lnSpc>
            </a:pPr>
            <a:r>
              <a:rPr lang="zh-TW" altLang="fr-FR" sz="2400" smtClean="0">
                <a:latin typeface="Arial" pitchFamily="34" charset="0"/>
                <a:ea typeface="標楷體" pitchFamily="65" charset="-120"/>
                <a:cs typeface="Arial" pitchFamily="34" charset="0"/>
              </a:rPr>
              <a:t>電表</a:t>
            </a:r>
            <a:r>
              <a:rPr lang="fr-FR" altLang="fr-FR" sz="2400" smtClean="0">
                <a:latin typeface="Arial" pitchFamily="34" charset="0"/>
                <a:ea typeface="標楷體" pitchFamily="65" charset="-120"/>
                <a:cs typeface="Arial" pitchFamily="34" charset="0"/>
              </a:rPr>
              <a:t>，</a:t>
            </a:r>
            <a:r>
              <a:rPr lang="zh-TW" altLang="fr-FR" sz="2400" smtClean="0">
                <a:latin typeface="Arial" pitchFamily="34" charset="0"/>
                <a:ea typeface="標楷體" pitchFamily="65" charset="-120"/>
                <a:cs typeface="Arial" pitchFamily="34" charset="0"/>
              </a:rPr>
              <a:t>水表</a:t>
            </a:r>
            <a:r>
              <a:rPr lang="fr-FR" altLang="fr-FR" sz="2400" smtClean="0">
                <a:latin typeface="Arial" pitchFamily="34" charset="0"/>
                <a:ea typeface="標楷體" pitchFamily="65" charset="-120"/>
                <a:cs typeface="Arial" pitchFamily="34" charset="0"/>
              </a:rPr>
              <a:t>，</a:t>
            </a:r>
            <a:r>
              <a:rPr lang="zh-TW" altLang="fr-FR" sz="2400" smtClean="0">
                <a:latin typeface="Arial" pitchFamily="34" charset="0"/>
                <a:ea typeface="標楷體" pitchFamily="65" charset="-120"/>
                <a:cs typeface="Arial" pitchFamily="34" charset="0"/>
              </a:rPr>
              <a:t>瓦斯表</a:t>
            </a:r>
            <a:r>
              <a:rPr lang="fr-FR" altLang="fr-FR" sz="2400" smtClean="0">
                <a:latin typeface="Arial" pitchFamily="34" charset="0"/>
                <a:ea typeface="標楷體" pitchFamily="65" charset="-120"/>
                <a:cs typeface="Arial" pitchFamily="34" charset="0"/>
              </a:rPr>
              <a:t>，</a:t>
            </a:r>
            <a:r>
              <a:rPr lang="zh-TW" altLang="fr-FR" sz="2400" smtClean="0">
                <a:latin typeface="Arial" pitchFamily="34" charset="0"/>
                <a:ea typeface="標楷體" pitchFamily="65" charset="-120"/>
                <a:cs typeface="Arial" pitchFamily="34" charset="0"/>
              </a:rPr>
              <a:t>及熱能表</a:t>
            </a:r>
          </a:p>
          <a:p>
            <a:pPr marL="241300" indent="-241300" defTabSz="644525">
              <a:lnSpc>
                <a:spcPct val="90000"/>
              </a:lnSpc>
              <a:buFont typeface="Arial" pitchFamily="34" charset="0"/>
              <a:buNone/>
            </a:pPr>
            <a:endParaRPr lang="fr-FR" altLang="zh-TW" sz="2400" smtClean="0">
              <a:latin typeface="Arial" pitchFamily="34" charset="0"/>
              <a:ea typeface="標楷體" pitchFamily="65" charset="-120"/>
              <a:cs typeface="Arial" pitchFamily="34" charset="0"/>
            </a:endParaRPr>
          </a:p>
          <a:p>
            <a:pPr marL="241300" indent="-241300" defTabSz="644525">
              <a:lnSpc>
                <a:spcPct val="90000"/>
              </a:lnSpc>
            </a:pPr>
            <a:r>
              <a:rPr lang="zh-TW" altLang="fr-FR" sz="2400" smtClean="0">
                <a:latin typeface="Arial" pitchFamily="34" charset="0"/>
                <a:ea typeface="標楷體" pitchFamily="65" charset="-120"/>
                <a:cs typeface="Arial" pitchFamily="34" charset="0"/>
              </a:rPr>
              <a:t>讀表系統</a:t>
            </a:r>
          </a:p>
          <a:p>
            <a:pPr marL="665162" lvl="1" indent="-342900" defTabSz="644525">
              <a:lnSpc>
                <a:spcPct val="90000"/>
              </a:lnSpc>
              <a:buClr>
                <a:srgbClr val="00B050"/>
              </a:buClr>
              <a:buFont typeface="Wingdings" panose="05000000000000000000" pitchFamily="2" charset="2"/>
              <a:buChar char="Ø"/>
            </a:pPr>
            <a:r>
              <a:rPr lang="fr-FR" altLang="zh-TW" sz="2400" smtClean="0">
                <a:latin typeface="Arial" pitchFamily="34" charset="0"/>
                <a:ea typeface="標楷體" pitchFamily="65" charset="-120"/>
                <a:cs typeface="Arial" pitchFamily="34" charset="0"/>
              </a:rPr>
              <a:t> </a:t>
            </a:r>
            <a:r>
              <a:rPr lang="zh-TW" altLang="fr-FR" sz="2400" smtClean="0">
                <a:latin typeface="Arial" pitchFamily="34" charset="0"/>
                <a:ea typeface="標楷體" pitchFamily="65" charset="-120"/>
                <a:cs typeface="Arial" pitchFamily="34" charset="0"/>
              </a:rPr>
              <a:t>掌上型電腦系統</a:t>
            </a:r>
          </a:p>
          <a:p>
            <a:pPr marL="665162" lvl="1" indent="-342900" defTabSz="644525">
              <a:lnSpc>
                <a:spcPct val="90000"/>
              </a:lnSpc>
              <a:buClr>
                <a:srgbClr val="00B050"/>
              </a:buClr>
              <a:buFont typeface="Wingdings" panose="05000000000000000000" pitchFamily="2" charset="2"/>
              <a:buChar char="Ø"/>
            </a:pPr>
            <a:r>
              <a:rPr lang="zh-TW" altLang="en-US" sz="2400" smtClean="0">
                <a:latin typeface="Arial" pitchFamily="34" charset="0"/>
                <a:ea typeface="標楷體" pitchFamily="65" charset="-120"/>
                <a:cs typeface="Arial" pitchFamily="34" charset="0"/>
              </a:rPr>
              <a:t>固網式 (</a:t>
            </a:r>
            <a:r>
              <a:rPr lang="en-US" altLang="zh-TW" sz="2400" smtClean="0">
                <a:latin typeface="Arial" pitchFamily="34" charset="0"/>
                <a:ea typeface="標楷體" pitchFamily="65" charset="-120"/>
                <a:cs typeface="Arial" pitchFamily="34" charset="0"/>
              </a:rPr>
              <a:t>Fixed Data Collection, FDC)</a:t>
            </a:r>
            <a:r>
              <a:rPr lang="zh-TW" altLang="fr-FR" sz="2400" smtClean="0">
                <a:latin typeface="Arial" pitchFamily="34" charset="0"/>
                <a:ea typeface="標楷體" pitchFamily="65" charset="-120"/>
                <a:cs typeface="Arial" pitchFamily="34" charset="0"/>
              </a:rPr>
              <a:t>自動讀表系統 </a:t>
            </a:r>
          </a:p>
          <a:p>
            <a:pPr marL="665162" lvl="1" indent="-342900" defTabSz="644525">
              <a:lnSpc>
                <a:spcPct val="90000"/>
              </a:lnSpc>
              <a:buClr>
                <a:srgbClr val="00B050"/>
              </a:buClr>
              <a:buFont typeface="Wingdings" panose="05000000000000000000" pitchFamily="2" charset="2"/>
              <a:buChar char="Ø"/>
            </a:pPr>
            <a:r>
              <a:rPr lang="zh-TW" altLang="fr-FR" sz="2400" smtClean="0">
                <a:latin typeface="Arial" pitchFamily="34" charset="0"/>
                <a:ea typeface="標楷體" pitchFamily="65" charset="-120"/>
                <a:cs typeface="Arial" pitchFamily="34" charset="0"/>
              </a:rPr>
              <a:t>表資料管理軟體(</a:t>
            </a:r>
            <a:r>
              <a:rPr lang="fr-FR" altLang="zh-TW" sz="2400" smtClean="0">
                <a:latin typeface="Arial" pitchFamily="34" charset="0"/>
                <a:ea typeface="標楷體" pitchFamily="65" charset="-120"/>
                <a:cs typeface="Arial" pitchFamily="34" charset="0"/>
              </a:rPr>
              <a:t>Meter Data Management System, MDMS)</a:t>
            </a:r>
            <a:r>
              <a:rPr lang="zh-TW" altLang="fr-FR" sz="2400" smtClean="0">
                <a:latin typeface="新細明體" pitchFamily="18" charset="-120"/>
                <a:cs typeface="Arial" pitchFamily="34" charset="0"/>
              </a:rPr>
              <a:t>：</a:t>
            </a:r>
            <a:r>
              <a:rPr lang="zh-TW" altLang="fr-FR" sz="2400" smtClean="0">
                <a:latin typeface="Arial" pitchFamily="34" charset="0"/>
                <a:ea typeface="標楷體" pitchFamily="65" charset="-120"/>
              </a:rPr>
              <a:t>如下頁中</a:t>
            </a:r>
            <a:r>
              <a:rPr lang="en-US" altLang="zh-TW" sz="2400" smtClean="0">
                <a:latin typeface="Arial" pitchFamily="34" charset="0"/>
                <a:ea typeface="標楷體" pitchFamily="65" charset="-120"/>
              </a:rPr>
              <a:t>IEE</a:t>
            </a:r>
            <a:r>
              <a:rPr lang="zh-TW" altLang="fr-FR" sz="2400" smtClean="0">
                <a:latin typeface="Arial" pitchFamily="34" charset="0"/>
                <a:ea typeface="標楷體" pitchFamily="65" charset="-120"/>
              </a:rPr>
              <a:t>軟體</a:t>
            </a:r>
            <a:r>
              <a:rPr lang="zh-TW" altLang="en-GB" sz="2400" smtClean="0">
                <a:latin typeface="Arial" pitchFamily="34" charset="0"/>
                <a:ea typeface="標楷體" pitchFamily="65" charset="-120"/>
              </a:rPr>
              <a:t>，為全球容量最大之</a:t>
            </a:r>
            <a:r>
              <a:rPr lang="en-US" altLang="zh-TW" sz="2400" smtClean="0">
                <a:latin typeface="Arial" pitchFamily="34" charset="0"/>
                <a:ea typeface="標楷體" pitchFamily="65" charset="-120"/>
              </a:rPr>
              <a:t>MDMS </a:t>
            </a:r>
            <a:r>
              <a:rPr lang="zh-TW" altLang="en-GB" sz="2400" smtClean="0">
                <a:latin typeface="Arial" pitchFamily="34" charset="0"/>
                <a:ea typeface="標楷體" pitchFamily="65" charset="-120"/>
              </a:rPr>
              <a:t>，單一系統化可容納</a:t>
            </a:r>
            <a:r>
              <a:rPr lang="zh-TW" altLang="en-US" sz="2400" smtClean="0">
                <a:latin typeface="Arial" pitchFamily="34" charset="0"/>
                <a:ea typeface="標楷體" pitchFamily="65" charset="-120"/>
              </a:rPr>
              <a:t>1200萬個表</a:t>
            </a:r>
            <a:endParaRPr lang="fr-FR" altLang="zh-TW" sz="2400" dirty="0" smtClean="0">
              <a:solidFill>
                <a:schemeClr val="bg1"/>
              </a:solidFill>
              <a:latin typeface="Arial" pitchFamily="34" charset="0"/>
              <a:ea typeface="標楷體" pitchFamily="65" charset="-120"/>
            </a:endParaRPr>
          </a:p>
        </p:txBody>
      </p:sp>
      <p:pic>
        <p:nvPicPr>
          <p:cNvPr id="4" name="Picture 1034" descr="CorpValues-visuel-0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76" y="4359275"/>
            <a:ext cx="1939925" cy="107315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035" descr="CorpValues-visuel-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1576" y="1335088"/>
            <a:ext cx="1939925" cy="107315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038" descr="Test afrique Sud_moy"/>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1576" y="2863850"/>
            <a:ext cx="1939925" cy="10969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投影片編號版面配置區 1"/>
          <p:cNvSpPr txBox="1">
            <a:spLocks/>
          </p:cNvSpPr>
          <p:nvPr/>
        </p:nvSpPr>
        <p:spPr>
          <a:xfrm>
            <a:off x="6478663" y="5972175"/>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4FC4E24-9461-4101-98E2-7EFB5CE902CB}" type="slidenum">
              <a:rPr lang="zh-TW" altLang="en-US" smtClean="0"/>
              <a:pPr>
                <a:defRPr/>
              </a:pPr>
              <a:t>4</a:t>
            </a:fld>
            <a:endParaRPr lang="zh-TW" altLang="en-US"/>
          </a:p>
        </p:txBody>
      </p:sp>
    </p:spTree>
    <p:extLst>
      <p:ext uri="{BB962C8B-B14F-4D97-AF65-F5344CB8AC3E}">
        <p14:creationId xmlns:p14="http://schemas.microsoft.com/office/powerpoint/2010/main" val="66594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3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500"/>
                                        <p:tgtEl>
                                          <p:spTgt spid="3">
                                            <p:txEl>
                                              <p:pRg st="2" end="2"/>
                                            </p:txEl>
                                          </p:spTgt>
                                        </p:tgtEl>
                                      </p:cBhvr>
                                    </p:animEffect>
                                  </p:childTnLst>
                                </p:cTn>
                              </p:par>
                            </p:childTnLst>
                          </p:cTn>
                        </p:par>
                        <p:par>
                          <p:cTn id="12" fill="hold">
                            <p:stCondLst>
                              <p:cond delay="5500"/>
                            </p:stCondLst>
                            <p:childTnLst>
                              <p:par>
                                <p:cTn id="13" presetID="22" presetClass="entr" presetSubtype="1" fill="hold" grpId="0" nodeType="afterEffect">
                                  <p:stCondLst>
                                    <p:cond delay="3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up)">
                                      <p:cBhvr>
                                        <p:cTn id="15" dur="500"/>
                                        <p:tgtEl>
                                          <p:spTgt spid="3">
                                            <p:txEl>
                                              <p:pRg st="4" end="4"/>
                                            </p:txEl>
                                          </p:spTgt>
                                        </p:tgtEl>
                                      </p:cBhvr>
                                    </p:animEffect>
                                  </p:childTnLst>
                                </p:cTn>
                              </p:par>
                              <p:par>
                                <p:cTn id="16" presetID="22" presetClass="entr" presetSubtype="1" fill="hold" grpId="0" nodeType="withEffect">
                                  <p:stCondLst>
                                    <p:cond delay="750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up)">
                                      <p:cBhvr>
                                        <p:cTn id="18" dur="500"/>
                                        <p:tgtEl>
                                          <p:spTgt spid="3">
                                            <p:txEl>
                                              <p:pRg st="5" end="5"/>
                                            </p:txEl>
                                          </p:spTgt>
                                        </p:tgtEl>
                                      </p:cBhvr>
                                    </p:animEffect>
                                  </p:childTnLst>
                                </p:cTn>
                              </p:par>
                              <p:par>
                                <p:cTn id="19" presetID="22" presetClass="entr" presetSubtype="1" fill="hold" grpId="0" nodeType="withEffect">
                                  <p:stCondLst>
                                    <p:cond delay="1200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up)">
                                      <p:cBhvr>
                                        <p:cTn id="21" dur="500"/>
                                        <p:tgtEl>
                                          <p:spTgt spid="3">
                                            <p:txEl>
                                              <p:pRg st="6" end="6"/>
                                            </p:txEl>
                                          </p:spTgt>
                                        </p:tgtEl>
                                      </p:cBhvr>
                                    </p:animEffect>
                                  </p:childTnLst>
                                </p:cTn>
                              </p:par>
                              <p:par>
                                <p:cTn id="22" presetID="22" presetClass="entr" presetSubtype="1" fill="hold" grpId="0" nodeType="withEffect">
                                  <p:stCondLst>
                                    <p:cond delay="1200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up)">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150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7"/>
          <p:cNvSpPr>
            <a:spLocks noChangeArrowheads="1"/>
          </p:cNvSpPr>
          <p:nvPr/>
        </p:nvSpPr>
        <p:spPr bwMode="auto">
          <a:xfrm>
            <a:off x="4219575" y="3463925"/>
            <a:ext cx="609600" cy="762000"/>
          </a:xfrm>
          <a:prstGeom prst="leftRightArrow">
            <a:avLst>
              <a:gd name="adj1" fmla="val 65000"/>
              <a:gd name="adj2" fmla="val 20051"/>
            </a:avLst>
          </a:prstGeom>
          <a:gradFill rotWithShape="1">
            <a:gsLst>
              <a:gs pos="0">
                <a:schemeClr val="bg1">
                  <a:alpha val="60001"/>
                </a:schemeClr>
              </a:gs>
              <a:gs pos="50000">
                <a:srgbClr val="8A1D20">
                  <a:alpha val="17000"/>
                </a:srgbClr>
              </a:gs>
              <a:gs pos="100000">
                <a:schemeClr val="bg1">
                  <a:alpha val="60001"/>
                </a:schemeClr>
              </a:gs>
            </a:gsLst>
            <a:lin ang="5400000" scaled="1"/>
          </a:gradFill>
          <a:ln w="3175">
            <a:solidFill>
              <a:srgbClr val="FF6600"/>
            </a:solidFill>
            <a:miter lim="800000"/>
            <a:headEnd/>
            <a:tailEnd/>
          </a:ln>
        </p:spPr>
        <p:txBody>
          <a:bodyPr wrap="none" lIns="91410" tIns="45706" rIns="91410" bIns="45706" anchor="ctr"/>
          <a:lstStyle/>
          <a:p>
            <a:pPr algn="r" defTabSz="914613">
              <a:spcBef>
                <a:spcPct val="20000"/>
              </a:spcBef>
              <a:defRPr/>
            </a:pPr>
            <a:endParaRPr kumimoji="0" lang="en-US" sz="2600">
              <a:solidFill>
                <a:srgbClr val="FFFFFF"/>
              </a:solidFill>
              <a:latin typeface="Arial" pitchFamily="34" charset="0"/>
              <a:ea typeface="ＭＳ Ｐゴシック" pitchFamily="34" charset="-128"/>
              <a:cs typeface="Arial" pitchFamily="34" charset="0"/>
            </a:endParaRPr>
          </a:p>
        </p:txBody>
      </p:sp>
      <p:sp>
        <p:nvSpPr>
          <p:cNvPr id="20" name="AutoShape 8"/>
          <p:cNvSpPr>
            <a:spLocks noChangeArrowheads="1"/>
          </p:cNvSpPr>
          <p:nvPr/>
        </p:nvSpPr>
        <p:spPr bwMode="auto">
          <a:xfrm>
            <a:off x="6496050" y="3463925"/>
            <a:ext cx="609600" cy="762000"/>
          </a:xfrm>
          <a:prstGeom prst="leftRightArrow">
            <a:avLst>
              <a:gd name="adj1" fmla="val 65000"/>
              <a:gd name="adj2" fmla="val 20051"/>
            </a:avLst>
          </a:prstGeom>
          <a:gradFill rotWithShape="1">
            <a:gsLst>
              <a:gs pos="0">
                <a:schemeClr val="bg1">
                  <a:alpha val="60001"/>
                </a:schemeClr>
              </a:gs>
              <a:gs pos="50000">
                <a:srgbClr val="8A1D20">
                  <a:alpha val="17000"/>
                </a:srgbClr>
              </a:gs>
              <a:gs pos="100000">
                <a:schemeClr val="bg1">
                  <a:alpha val="60001"/>
                </a:schemeClr>
              </a:gs>
            </a:gsLst>
            <a:lin ang="5400000" scaled="1"/>
          </a:gradFill>
          <a:ln w="3175">
            <a:solidFill>
              <a:srgbClr val="FF6600"/>
            </a:solidFill>
            <a:miter lim="800000"/>
            <a:headEnd/>
            <a:tailEnd/>
          </a:ln>
        </p:spPr>
        <p:txBody>
          <a:bodyPr wrap="none" lIns="91410" tIns="45706" rIns="91410" bIns="45706" anchor="ctr"/>
          <a:lstStyle/>
          <a:p>
            <a:pPr algn="r" defTabSz="914613">
              <a:spcBef>
                <a:spcPct val="20000"/>
              </a:spcBef>
              <a:defRPr/>
            </a:pPr>
            <a:endParaRPr kumimoji="0" lang="en-US" sz="2600">
              <a:solidFill>
                <a:srgbClr val="FFFFFF"/>
              </a:solidFill>
              <a:latin typeface="Arial" pitchFamily="34" charset="0"/>
              <a:ea typeface="ＭＳ Ｐゴシック" pitchFamily="34" charset="-128"/>
              <a:cs typeface="Arial" pitchFamily="34" charset="0"/>
            </a:endParaRPr>
          </a:p>
        </p:txBody>
      </p:sp>
      <p:grpSp>
        <p:nvGrpSpPr>
          <p:cNvPr id="21" name="Group 55"/>
          <p:cNvGrpSpPr>
            <a:grpSpLocks/>
          </p:cNvGrpSpPr>
          <p:nvPr/>
        </p:nvGrpSpPr>
        <p:grpSpPr bwMode="auto">
          <a:xfrm>
            <a:off x="214313" y="1295400"/>
            <a:ext cx="2025650" cy="4683125"/>
            <a:chOff x="135" y="840"/>
            <a:chExt cx="1276" cy="2950"/>
          </a:xfrm>
        </p:grpSpPr>
        <p:sp>
          <p:nvSpPr>
            <p:cNvPr id="22" name="AutoShape 9"/>
            <p:cNvSpPr>
              <a:spLocks noChangeArrowheads="1"/>
            </p:cNvSpPr>
            <p:nvPr/>
          </p:nvSpPr>
          <p:spPr bwMode="auto">
            <a:xfrm>
              <a:off x="174" y="1138"/>
              <a:ext cx="1038" cy="2652"/>
            </a:xfrm>
            <a:prstGeom prst="roundRect">
              <a:avLst>
                <a:gd name="adj" fmla="val 6838"/>
              </a:avLst>
            </a:prstGeom>
            <a:noFill/>
            <a:ln w="9525">
              <a:solidFill>
                <a:srgbClr val="FF6600"/>
              </a:solidFill>
              <a:prstDash val="dash"/>
              <a:round/>
              <a:headEnd/>
              <a:tailEnd/>
            </a:ln>
            <a:extLst>
              <a:ext uri="{909E8E84-426E-40DD-AFC4-6F175D3DCCD1}">
                <a14:hiddenFill xmlns:a14="http://schemas.microsoft.com/office/drawing/2010/main">
                  <a:solidFill>
                    <a:srgbClr val="FFFFFF"/>
                  </a:solidFill>
                </a14:hiddenFill>
              </a:ext>
            </a:extLst>
          </p:spPr>
          <p:txBody>
            <a:bodyPr wrap="none" lIns="129625" tIns="64813" rIns="129625" bIns="64813" anchor="ct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r" eaLnBrk="1" hangingPunct="1">
                <a:spcBef>
                  <a:spcPct val="20000"/>
                </a:spcBef>
              </a:pPr>
              <a:endParaRPr kumimoji="0" lang="en-US" altLang="zh-TW" sz="2600">
                <a:solidFill>
                  <a:srgbClr val="FFFFFF"/>
                </a:solidFill>
                <a:latin typeface="Arial" pitchFamily="34" charset="0"/>
                <a:ea typeface="ＭＳ Ｐゴシック" pitchFamily="34" charset="-128"/>
                <a:cs typeface="Arial" pitchFamily="34" charset="0"/>
              </a:endParaRPr>
            </a:p>
          </p:txBody>
        </p:sp>
        <p:sp>
          <p:nvSpPr>
            <p:cNvPr id="23" name="Rectangle 13"/>
            <p:cNvSpPr>
              <a:spLocks noChangeArrowheads="1"/>
            </p:cNvSpPr>
            <p:nvPr/>
          </p:nvSpPr>
          <p:spPr bwMode="auto">
            <a:xfrm>
              <a:off x="400" y="840"/>
              <a:ext cx="1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kumimoji="0" lang="zh-TW" altLang="en-US" sz="2000" b="1" i="1" dirty="0">
                  <a:latin typeface="+mn-ea"/>
                  <a:ea typeface="+mn-ea"/>
                  <a:cs typeface="Arial" pitchFamily="34" charset="0"/>
                </a:rPr>
                <a:t>表</a:t>
              </a:r>
              <a:endParaRPr kumimoji="0" lang="zh-TW" altLang="en-US" sz="3800" dirty="0">
                <a:latin typeface="+mn-ea"/>
                <a:ea typeface="+mn-ea"/>
                <a:cs typeface="Arial" pitchFamily="34" charset="0"/>
              </a:endParaRPr>
            </a:p>
          </p:txBody>
        </p:sp>
        <p:sp>
          <p:nvSpPr>
            <p:cNvPr id="24" name="Rectangle 17"/>
            <p:cNvSpPr>
              <a:spLocks noChangeArrowheads="1"/>
            </p:cNvSpPr>
            <p:nvPr/>
          </p:nvSpPr>
          <p:spPr bwMode="auto">
            <a:xfrm>
              <a:off x="279" y="1542"/>
              <a:ext cx="18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kumimoji="0" lang="zh-TW" altLang="en-US" sz="1100">
                  <a:solidFill>
                    <a:srgbClr val="003366"/>
                  </a:solidFill>
                  <a:latin typeface="Arial" pitchFamily="34" charset="0"/>
                  <a:ea typeface="標楷體" pitchFamily="65" charset="-120"/>
                  <a:cs typeface="Arial" pitchFamily="34" charset="0"/>
                </a:rPr>
                <a:t>電表</a:t>
              </a:r>
            </a:p>
          </p:txBody>
        </p:sp>
        <p:sp>
          <p:nvSpPr>
            <p:cNvPr id="25" name="Rectangle 18"/>
            <p:cNvSpPr>
              <a:spLocks noChangeAspect="1" noChangeArrowheads="1"/>
            </p:cNvSpPr>
            <p:nvPr/>
          </p:nvSpPr>
          <p:spPr bwMode="auto">
            <a:xfrm>
              <a:off x="135" y="1447"/>
              <a:ext cx="76" cy="252"/>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r" eaLnBrk="1" hangingPunct="1">
                <a:spcBef>
                  <a:spcPct val="20000"/>
                </a:spcBef>
              </a:pPr>
              <a:endParaRPr kumimoji="0" lang="en-US" altLang="zh-TW" sz="2600">
                <a:solidFill>
                  <a:srgbClr val="FFFFFF"/>
                </a:solidFill>
                <a:latin typeface="Arial" pitchFamily="34" charset="0"/>
                <a:ea typeface="ＭＳ Ｐゴシック" pitchFamily="34" charset="-128"/>
                <a:cs typeface="Arial" pitchFamily="34" charset="0"/>
              </a:endParaRPr>
            </a:p>
          </p:txBody>
        </p:sp>
        <p:sp>
          <p:nvSpPr>
            <p:cNvPr id="26" name="Rectangle 19"/>
            <p:cNvSpPr>
              <a:spLocks noChangeArrowheads="1"/>
            </p:cNvSpPr>
            <p:nvPr/>
          </p:nvSpPr>
          <p:spPr bwMode="auto">
            <a:xfrm>
              <a:off x="279" y="2229"/>
              <a:ext cx="27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kumimoji="0" lang="zh-TW" altLang="en-US" sz="1100">
                  <a:solidFill>
                    <a:srgbClr val="003366"/>
                  </a:solidFill>
                  <a:latin typeface="Arial" pitchFamily="34" charset="0"/>
                  <a:ea typeface="標楷體" pitchFamily="65" charset="-120"/>
                  <a:cs typeface="Arial" pitchFamily="34" charset="0"/>
                </a:rPr>
                <a:t>瓦斯表</a:t>
              </a:r>
            </a:p>
          </p:txBody>
        </p:sp>
        <p:sp>
          <p:nvSpPr>
            <p:cNvPr id="27" name="Rectangle 20"/>
            <p:cNvSpPr>
              <a:spLocks noChangeAspect="1" noChangeArrowheads="1"/>
            </p:cNvSpPr>
            <p:nvPr/>
          </p:nvSpPr>
          <p:spPr bwMode="auto">
            <a:xfrm>
              <a:off x="135" y="2142"/>
              <a:ext cx="74" cy="252"/>
            </a:xfrm>
            <a:prstGeom prst="rect">
              <a:avLst/>
            </a:prstGeom>
            <a:solidFill>
              <a:srgbClr val="5276B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r" eaLnBrk="1" hangingPunct="1">
                <a:spcBef>
                  <a:spcPct val="20000"/>
                </a:spcBef>
              </a:pPr>
              <a:endParaRPr kumimoji="0" lang="en-US" altLang="zh-TW" sz="2600">
                <a:solidFill>
                  <a:srgbClr val="FFFFFF"/>
                </a:solidFill>
                <a:latin typeface="Arial" pitchFamily="34" charset="0"/>
                <a:ea typeface="ＭＳ Ｐゴシック" pitchFamily="34" charset="-128"/>
                <a:cs typeface="Arial" pitchFamily="34" charset="0"/>
              </a:endParaRPr>
            </a:p>
          </p:txBody>
        </p:sp>
        <p:sp>
          <p:nvSpPr>
            <p:cNvPr id="28" name="Rectangle 21"/>
            <p:cNvSpPr>
              <a:spLocks noChangeArrowheads="1"/>
            </p:cNvSpPr>
            <p:nvPr/>
          </p:nvSpPr>
          <p:spPr bwMode="auto">
            <a:xfrm>
              <a:off x="279" y="2862"/>
              <a:ext cx="18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kumimoji="0" lang="zh-TW" altLang="en-US" sz="1100">
                  <a:solidFill>
                    <a:srgbClr val="003366"/>
                  </a:solidFill>
                  <a:latin typeface="Arial" pitchFamily="34" charset="0"/>
                  <a:ea typeface="標楷體" pitchFamily="65" charset="-120"/>
                  <a:cs typeface="Arial" pitchFamily="34" charset="0"/>
                </a:rPr>
                <a:t>水表</a:t>
              </a:r>
            </a:p>
          </p:txBody>
        </p:sp>
        <p:sp>
          <p:nvSpPr>
            <p:cNvPr id="29" name="Rectangle 22"/>
            <p:cNvSpPr>
              <a:spLocks noChangeAspect="1" noChangeArrowheads="1"/>
            </p:cNvSpPr>
            <p:nvPr/>
          </p:nvSpPr>
          <p:spPr bwMode="auto">
            <a:xfrm>
              <a:off x="135" y="2775"/>
              <a:ext cx="74" cy="252"/>
            </a:xfrm>
            <a:prstGeom prst="rect">
              <a:avLst/>
            </a:prstGeom>
            <a:solidFill>
              <a:srgbClr val="35A9B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r" eaLnBrk="1" hangingPunct="1">
                <a:spcBef>
                  <a:spcPct val="20000"/>
                </a:spcBef>
              </a:pPr>
              <a:endParaRPr kumimoji="0" lang="en-US" altLang="zh-TW" sz="2600">
                <a:solidFill>
                  <a:srgbClr val="FFFFFF"/>
                </a:solidFill>
                <a:latin typeface="Arial" pitchFamily="34" charset="0"/>
                <a:ea typeface="ＭＳ Ｐゴシック" pitchFamily="34" charset="-128"/>
                <a:cs typeface="Arial" pitchFamily="34" charset="0"/>
              </a:endParaRPr>
            </a:p>
          </p:txBody>
        </p:sp>
        <p:sp>
          <p:nvSpPr>
            <p:cNvPr id="30" name="Rectangle 23"/>
            <p:cNvSpPr>
              <a:spLocks noChangeArrowheads="1"/>
            </p:cNvSpPr>
            <p:nvPr/>
          </p:nvSpPr>
          <p:spPr bwMode="auto">
            <a:xfrm>
              <a:off x="279" y="3477"/>
              <a:ext cx="27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kumimoji="0" lang="zh-TW" altLang="en-US" sz="1100">
                  <a:solidFill>
                    <a:srgbClr val="003366"/>
                  </a:solidFill>
                  <a:latin typeface="Arial" pitchFamily="34" charset="0"/>
                  <a:ea typeface="標楷體" pitchFamily="65" charset="-120"/>
                  <a:cs typeface="Arial" pitchFamily="34" charset="0"/>
                </a:rPr>
                <a:t>熱能表</a:t>
              </a:r>
            </a:p>
          </p:txBody>
        </p:sp>
        <p:sp>
          <p:nvSpPr>
            <p:cNvPr id="31" name="Rectangle 24"/>
            <p:cNvSpPr>
              <a:spLocks noChangeAspect="1" noChangeArrowheads="1"/>
            </p:cNvSpPr>
            <p:nvPr/>
          </p:nvSpPr>
          <p:spPr bwMode="auto">
            <a:xfrm>
              <a:off x="135" y="3390"/>
              <a:ext cx="74" cy="252"/>
            </a:xfrm>
            <a:prstGeom prst="rect">
              <a:avLst/>
            </a:prstGeom>
            <a:solidFill>
              <a:srgbClr val="CB550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r" eaLnBrk="1" hangingPunct="1">
                <a:spcBef>
                  <a:spcPct val="20000"/>
                </a:spcBef>
              </a:pPr>
              <a:endParaRPr kumimoji="0" lang="en-US" altLang="zh-TW" sz="2600">
                <a:solidFill>
                  <a:srgbClr val="FFFFFF"/>
                </a:solidFill>
                <a:latin typeface="Arial" pitchFamily="34" charset="0"/>
                <a:ea typeface="ＭＳ Ｐゴシック" pitchFamily="34" charset="-128"/>
                <a:cs typeface="Arial" pitchFamily="34" charset="0"/>
              </a:endParaRPr>
            </a:p>
          </p:txBody>
        </p:sp>
        <p:pic>
          <p:nvPicPr>
            <p:cNvPr id="32" name="Picture 39" descr="ace400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6" y="1279"/>
              <a:ext cx="961"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0" descr="aquadi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0" y="2641"/>
              <a:ext cx="961"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1" descr="CF-Echo"/>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64" y="3309"/>
              <a:ext cx="715"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2" descr="gallus"/>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14" y="1975"/>
              <a:ext cx="961"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 name="Group 56"/>
          <p:cNvGrpSpPr>
            <a:grpSpLocks/>
          </p:cNvGrpSpPr>
          <p:nvPr/>
        </p:nvGrpSpPr>
        <p:grpSpPr bwMode="auto">
          <a:xfrm>
            <a:off x="2152650" y="1257300"/>
            <a:ext cx="2533650" cy="4803775"/>
            <a:chOff x="1356" y="816"/>
            <a:chExt cx="1596" cy="3026"/>
          </a:xfrm>
        </p:grpSpPr>
        <p:pic>
          <p:nvPicPr>
            <p:cNvPr id="37" name="Picture 4" descr="easyc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356" y="822"/>
              <a:ext cx="961" cy="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 descr="handheldfc200"/>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024" y="816"/>
              <a:ext cx="928"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AutoShape 10"/>
            <p:cNvSpPr>
              <a:spLocks noChangeArrowheads="1"/>
            </p:cNvSpPr>
            <p:nvPr/>
          </p:nvSpPr>
          <p:spPr bwMode="auto">
            <a:xfrm>
              <a:off x="1614" y="1138"/>
              <a:ext cx="1038" cy="2652"/>
            </a:xfrm>
            <a:prstGeom prst="roundRect">
              <a:avLst>
                <a:gd name="adj" fmla="val 6838"/>
              </a:avLst>
            </a:prstGeom>
            <a:noFill/>
            <a:ln w="9525">
              <a:solidFill>
                <a:srgbClr val="FF6600"/>
              </a:solidFill>
              <a:prstDash val="dash"/>
              <a:round/>
              <a:headEnd/>
              <a:tailEnd/>
            </a:ln>
            <a:extLst>
              <a:ext uri="{909E8E84-426E-40DD-AFC4-6F175D3DCCD1}">
                <a14:hiddenFill xmlns:a14="http://schemas.microsoft.com/office/drawing/2010/main">
                  <a:solidFill>
                    <a:srgbClr val="FFFFFF"/>
                  </a:solidFill>
                </a14:hiddenFill>
              </a:ext>
            </a:extLst>
          </p:spPr>
          <p:txBody>
            <a:bodyPr wrap="none" lIns="129625" tIns="64813" rIns="129625" bIns="64813" anchor="ct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r" eaLnBrk="1" hangingPunct="1">
                <a:spcBef>
                  <a:spcPct val="20000"/>
                </a:spcBef>
              </a:pPr>
              <a:endParaRPr kumimoji="0" lang="en-US" altLang="zh-TW" sz="2600">
                <a:solidFill>
                  <a:srgbClr val="FFFFFF"/>
                </a:solidFill>
                <a:latin typeface="Arial" pitchFamily="34" charset="0"/>
                <a:ea typeface="ＭＳ Ｐゴシック" pitchFamily="34" charset="-128"/>
                <a:cs typeface="Arial" pitchFamily="34" charset="0"/>
              </a:endParaRPr>
            </a:p>
          </p:txBody>
        </p:sp>
        <p:sp>
          <p:nvSpPr>
            <p:cNvPr id="40" name="Rectangle 14"/>
            <p:cNvSpPr>
              <a:spLocks noChangeArrowheads="1"/>
            </p:cNvSpPr>
            <p:nvPr/>
          </p:nvSpPr>
          <p:spPr bwMode="auto">
            <a:xfrm>
              <a:off x="1948" y="834"/>
              <a:ext cx="6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kumimoji="0" lang="zh-TW" altLang="en-US" sz="2000" b="1" i="1">
                  <a:latin typeface="新細明體" pitchFamily="18" charset="-120"/>
                  <a:cs typeface="Arial" pitchFamily="34" charset="0"/>
                </a:rPr>
                <a:t>資訊收集</a:t>
              </a:r>
              <a:endParaRPr kumimoji="0" lang="zh-TW" altLang="en-US" sz="3800">
                <a:latin typeface="新細明體" pitchFamily="18" charset="-120"/>
                <a:cs typeface="Arial" pitchFamily="34" charset="0"/>
              </a:endParaRPr>
            </a:p>
          </p:txBody>
        </p:sp>
        <p:sp>
          <p:nvSpPr>
            <p:cNvPr id="41" name="Rectangle 25"/>
            <p:cNvSpPr>
              <a:spLocks noChangeArrowheads="1"/>
            </p:cNvSpPr>
            <p:nvPr/>
          </p:nvSpPr>
          <p:spPr bwMode="auto">
            <a:xfrm>
              <a:off x="1993" y="1154"/>
              <a:ext cx="38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kumimoji="0" lang="en-US" altLang="zh-TW" sz="1000">
                  <a:solidFill>
                    <a:srgbClr val="003366"/>
                  </a:solidFill>
                  <a:latin typeface="Arial" pitchFamily="34" charset="0"/>
                  <a:ea typeface="ＭＳ Ｐゴシック" pitchFamily="34" charset="-128"/>
                  <a:cs typeface="Arial" pitchFamily="34" charset="0"/>
                </a:rPr>
                <a:t>Handhelds</a:t>
              </a:r>
            </a:p>
          </p:txBody>
        </p:sp>
        <p:sp>
          <p:nvSpPr>
            <p:cNvPr id="42" name="Rectangle 26"/>
            <p:cNvSpPr>
              <a:spLocks noChangeArrowheads="1"/>
            </p:cNvSpPr>
            <p:nvPr/>
          </p:nvSpPr>
          <p:spPr bwMode="auto">
            <a:xfrm>
              <a:off x="1689" y="1930"/>
              <a:ext cx="26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kumimoji="0" lang="en-US" altLang="zh-TW" sz="1000">
                  <a:solidFill>
                    <a:srgbClr val="003366"/>
                  </a:solidFill>
                  <a:latin typeface="Arial" pitchFamily="34" charset="0"/>
                  <a:ea typeface="ＭＳ Ｐゴシック" pitchFamily="34" charset="-128"/>
                  <a:cs typeface="Arial" pitchFamily="34" charset="0"/>
                </a:rPr>
                <a:t>MV-RS</a:t>
              </a:r>
            </a:p>
          </p:txBody>
        </p:sp>
        <p:sp>
          <p:nvSpPr>
            <p:cNvPr id="43" name="Rectangle 30"/>
            <p:cNvSpPr>
              <a:spLocks noChangeArrowheads="1"/>
            </p:cNvSpPr>
            <p:nvPr/>
          </p:nvSpPr>
          <p:spPr bwMode="auto">
            <a:xfrm>
              <a:off x="1665" y="2732"/>
              <a:ext cx="39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kumimoji="0" lang="en-US" altLang="zh-TW" sz="1000">
                  <a:solidFill>
                    <a:srgbClr val="003366"/>
                  </a:solidFill>
                  <a:latin typeface="Arial" pitchFamily="34" charset="0"/>
                  <a:ea typeface="ＭＳ Ｐゴシック" pitchFamily="34" charset="-128"/>
                  <a:cs typeface="Arial" pitchFamily="34" charset="0"/>
                </a:rPr>
                <a:t>EasyRoute</a:t>
              </a:r>
            </a:p>
            <a:p>
              <a:pPr eaLnBrk="1" hangingPunct="1"/>
              <a:r>
                <a:rPr kumimoji="0" lang="en-US" altLang="zh-TW" sz="1000">
                  <a:solidFill>
                    <a:srgbClr val="003366"/>
                  </a:solidFill>
                  <a:latin typeface="Arial" pitchFamily="34" charset="0"/>
                  <a:ea typeface="ＭＳ Ｐゴシック" pitchFamily="34" charset="-128"/>
                  <a:cs typeface="Arial" pitchFamily="34" charset="0"/>
                </a:rPr>
                <a:t>Mobile</a:t>
              </a:r>
            </a:p>
          </p:txBody>
        </p:sp>
        <p:sp>
          <p:nvSpPr>
            <p:cNvPr id="44" name="Rectangle 31"/>
            <p:cNvSpPr>
              <a:spLocks noChangeArrowheads="1"/>
            </p:cNvSpPr>
            <p:nvPr/>
          </p:nvSpPr>
          <p:spPr bwMode="auto">
            <a:xfrm>
              <a:off x="1841" y="3680"/>
              <a:ext cx="4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kumimoji="0" lang="en-US" altLang="zh-TW" sz="1000">
                  <a:solidFill>
                    <a:srgbClr val="003366"/>
                  </a:solidFill>
                  <a:latin typeface="Arial" pitchFamily="34" charset="0"/>
                  <a:ea typeface="ＭＳ Ｐゴシック" pitchFamily="34" charset="-128"/>
                  <a:cs typeface="Arial" pitchFamily="34" charset="0"/>
                </a:rPr>
                <a:t>ACE Vision</a:t>
              </a:r>
            </a:p>
          </p:txBody>
        </p:sp>
        <p:pic>
          <p:nvPicPr>
            <p:cNvPr id="45" name="Picture 32" descr="ecranAMI"/>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094" y="3182"/>
              <a:ext cx="703"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33"/>
            <p:cNvSpPr>
              <a:spLocks noChangeArrowheads="1"/>
            </p:cNvSpPr>
            <p:nvPr/>
          </p:nvSpPr>
          <p:spPr bwMode="auto">
            <a:xfrm>
              <a:off x="1629" y="3538"/>
              <a:ext cx="4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kumimoji="0" lang="en-US" altLang="zh-TW" sz="1000">
                  <a:solidFill>
                    <a:srgbClr val="003366"/>
                  </a:solidFill>
                  <a:latin typeface="Arial" pitchFamily="34" charset="0"/>
                  <a:ea typeface="ＭＳ Ｐゴシック" pitchFamily="34" charset="-128"/>
                  <a:cs typeface="Arial" pitchFamily="34" charset="0"/>
                </a:rPr>
                <a:t>ACE Vantage</a:t>
              </a:r>
            </a:p>
          </p:txBody>
        </p:sp>
        <p:pic>
          <p:nvPicPr>
            <p:cNvPr id="47" name="Picture 34" descr="ecranVantage"/>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651" y="2926"/>
              <a:ext cx="703"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7" descr="ecranMVRS"/>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040" y="1704"/>
              <a:ext cx="723"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5" descr="ecran"/>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932" y="2276"/>
              <a:ext cx="705"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 name="Group 58"/>
          <p:cNvGrpSpPr>
            <a:grpSpLocks/>
          </p:cNvGrpSpPr>
          <p:nvPr/>
        </p:nvGrpSpPr>
        <p:grpSpPr bwMode="auto">
          <a:xfrm>
            <a:off x="7092950" y="1279525"/>
            <a:ext cx="1878013" cy="4713288"/>
            <a:chOff x="4494" y="822"/>
            <a:chExt cx="1183" cy="2968"/>
          </a:xfrm>
        </p:grpSpPr>
        <p:sp>
          <p:nvSpPr>
            <p:cNvPr id="51" name="AutoShape 12"/>
            <p:cNvSpPr>
              <a:spLocks noChangeArrowheads="1"/>
            </p:cNvSpPr>
            <p:nvPr/>
          </p:nvSpPr>
          <p:spPr bwMode="auto">
            <a:xfrm>
              <a:off x="4494" y="1138"/>
              <a:ext cx="1038" cy="2652"/>
            </a:xfrm>
            <a:prstGeom prst="roundRect">
              <a:avLst>
                <a:gd name="adj" fmla="val 6838"/>
              </a:avLst>
            </a:prstGeom>
            <a:noFill/>
            <a:ln w="9525">
              <a:solidFill>
                <a:srgbClr val="FF6600"/>
              </a:solidFill>
              <a:prstDash val="dash"/>
              <a:round/>
              <a:headEnd/>
              <a:tailEnd/>
            </a:ln>
            <a:extLst>
              <a:ext uri="{909E8E84-426E-40DD-AFC4-6F175D3DCCD1}">
                <a14:hiddenFill xmlns:a14="http://schemas.microsoft.com/office/drawing/2010/main">
                  <a:solidFill>
                    <a:srgbClr val="FFFFFF"/>
                  </a:solidFill>
                </a14:hiddenFill>
              </a:ext>
            </a:extLst>
          </p:spPr>
          <p:txBody>
            <a:bodyPr wrap="none" lIns="129625" tIns="64813" rIns="129625" bIns="64813" anchor="ct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r" eaLnBrk="1" hangingPunct="1">
                <a:spcBef>
                  <a:spcPct val="20000"/>
                </a:spcBef>
              </a:pPr>
              <a:endParaRPr kumimoji="0" lang="en-US" altLang="zh-TW" sz="2600">
                <a:solidFill>
                  <a:srgbClr val="FFFFFF"/>
                </a:solidFill>
                <a:latin typeface="Arial" pitchFamily="34" charset="0"/>
                <a:ea typeface="ＭＳ Ｐゴシック" pitchFamily="34" charset="-128"/>
                <a:cs typeface="Arial" pitchFamily="34" charset="0"/>
              </a:endParaRPr>
            </a:p>
          </p:txBody>
        </p:sp>
        <p:sp>
          <p:nvSpPr>
            <p:cNvPr id="52" name="Rectangle 16"/>
            <p:cNvSpPr>
              <a:spLocks noChangeArrowheads="1"/>
            </p:cNvSpPr>
            <p:nvPr/>
          </p:nvSpPr>
          <p:spPr bwMode="auto">
            <a:xfrm>
              <a:off x="4782" y="822"/>
              <a:ext cx="32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kumimoji="0" lang="zh-TW" altLang="en-US" sz="2000" b="1" i="1">
                  <a:latin typeface="Arial" pitchFamily="34" charset="0"/>
                  <a:cs typeface="Arial" pitchFamily="34" charset="0"/>
                </a:rPr>
                <a:t>使用</a:t>
              </a:r>
              <a:endParaRPr kumimoji="0" lang="zh-TW" altLang="en-US" sz="2000">
                <a:latin typeface="Arial" pitchFamily="34" charset="0"/>
                <a:cs typeface="Arial" pitchFamily="34" charset="0"/>
              </a:endParaRPr>
            </a:p>
          </p:txBody>
        </p:sp>
        <p:sp>
          <p:nvSpPr>
            <p:cNvPr id="53" name="Rectangle 28"/>
            <p:cNvSpPr>
              <a:spLocks noChangeArrowheads="1"/>
            </p:cNvSpPr>
            <p:nvPr/>
          </p:nvSpPr>
          <p:spPr bwMode="auto">
            <a:xfrm>
              <a:off x="4549" y="2310"/>
              <a:ext cx="4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kumimoji="0" lang="en-US" altLang="zh-TW" sz="1000">
                  <a:solidFill>
                    <a:srgbClr val="003366"/>
                  </a:solidFill>
                  <a:latin typeface="Arial" pitchFamily="34" charset="0"/>
                  <a:ea typeface="ＭＳ Ｐゴシック" pitchFamily="34" charset="-128"/>
                  <a:cs typeface="Arial" pitchFamily="34" charset="0"/>
                </a:rPr>
                <a:t>Energy </a:t>
              </a:r>
            </a:p>
            <a:p>
              <a:pPr eaLnBrk="1" hangingPunct="1"/>
              <a:r>
                <a:rPr kumimoji="0" lang="en-US" altLang="zh-TW" sz="1000">
                  <a:solidFill>
                    <a:srgbClr val="003366"/>
                  </a:solidFill>
                  <a:latin typeface="Arial" pitchFamily="34" charset="0"/>
                  <a:ea typeface="ＭＳ Ｐゴシック" pitchFamily="34" charset="-128"/>
                  <a:cs typeface="Arial" pitchFamily="34" charset="0"/>
                </a:rPr>
                <a:t>Forecasting</a:t>
              </a:r>
            </a:p>
          </p:txBody>
        </p:sp>
        <p:sp>
          <p:nvSpPr>
            <p:cNvPr id="54" name="Rectangle 29"/>
            <p:cNvSpPr>
              <a:spLocks noChangeArrowheads="1"/>
            </p:cNvSpPr>
            <p:nvPr/>
          </p:nvSpPr>
          <p:spPr bwMode="auto">
            <a:xfrm>
              <a:off x="4525" y="3168"/>
              <a:ext cx="44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kumimoji="0" lang="en-US" altLang="zh-TW" sz="1000">
                  <a:solidFill>
                    <a:srgbClr val="003366"/>
                  </a:solidFill>
                  <a:latin typeface="Arial" pitchFamily="34" charset="0"/>
                  <a:ea typeface="ＭＳ Ｐゴシック" pitchFamily="34" charset="-128"/>
                  <a:cs typeface="Arial" pitchFamily="34" charset="0"/>
                </a:rPr>
                <a:t>Distribution</a:t>
              </a:r>
            </a:p>
            <a:p>
              <a:pPr eaLnBrk="1" hangingPunct="1"/>
              <a:r>
                <a:rPr kumimoji="0" lang="en-US" altLang="zh-TW" sz="1000">
                  <a:solidFill>
                    <a:srgbClr val="003366"/>
                  </a:solidFill>
                  <a:latin typeface="Arial" pitchFamily="34" charset="0"/>
                  <a:ea typeface="ＭＳ Ｐゴシック" pitchFamily="34" charset="-128"/>
                  <a:cs typeface="Arial" pitchFamily="34" charset="0"/>
                </a:rPr>
                <a:t>Asset </a:t>
              </a:r>
            </a:p>
            <a:p>
              <a:pPr eaLnBrk="1" hangingPunct="1"/>
              <a:r>
                <a:rPr kumimoji="0" lang="en-US" altLang="zh-TW" sz="1000">
                  <a:solidFill>
                    <a:srgbClr val="003366"/>
                  </a:solidFill>
                  <a:latin typeface="Arial" pitchFamily="34" charset="0"/>
                  <a:ea typeface="ＭＳ Ｐゴシック" pitchFamily="34" charset="-128"/>
                  <a:cs typeface="Arial" pitchFamily="34" charset="0"/>
                </a:rPr>
                <a:t>Optimization</a:t>
              </a:r>
            </a:p>
          </p:txBody>
        </p:sp>
        <p:pic>
          <p:nvPicPr>
            <p:cNvPr id="55" name="Picture 35" descr="ecranMetrixND"/>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4966" y="2110"/>
              <a:ext cx="703"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8" descr="ecranDistribOp"/>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4966" y="3014"/>
              <a:ext cx="703"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47" descr="ecranRPS"/>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4976" y="1229"/>
              <a:ext cx="701"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48"/>
            <p:cNvSpPr>
              <a:spLocks noChangeArrowheads="1"/>
            </p:cNvSpPr>
            <p:nvPr/>
          </p:nvSpPr>
          <p:spPr bwMode="auto">
            <a:xfrm>
              <a:off x="4551" y="1424"/>
              <a:ext cx="36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kumimoji="0" lang="en-US" altLang="zh-TW" sz="1000">
                  <a:solidFill>
                    <a:srgbClr val="003366"/>
                  </a:solidFill>
                  <a:latin typeface="Arial" pitchFamily="34" charset="0"/>
                  <a:ea typeface="ＭＳ Ｐゴシック" pitchFamily="34" charset="-128"/>
                  <a:cs typeface="Arial" pitchFamily="34" charset="0"/>
                </a:rPr>
                <a:t>Revenue</a:t>
              </a:r>
            </a:p>
            <a:p>
              <a:pPr eaLnBrk="1" hangingPunct="1"/>
              <a:r>
                <a:rPr kumimoji="0" lang="en-US" altLang="zh-TW" sz="1000">
                  <a:solidFill>
                    <a:srgbClr val="003366"/>
                  </a:solidFill>
                  <a:latin typeface="Arial" pitchFamily="34" charset="0"/>
                  <a:ea typeface="ＭＳ Ｐゴシック" pitchFamily="34" charset="-128"/>
                  <a:cs typeface="Arial" pitchFamily="34" charset="0"/>
                </a:rPr>
                <a:t>Protection</a:t>
              </a:r>
              <a:br>
                <a:rPr kumimoji="0" lang="en-US" altLang="zh-TW" sz="1000">
                  <a:solidFill>
                    <a:srgbClr val="003366"/>
                  </a:solidFill>
                  <a:latin typeface="Arial" pitchFamily="34" charset="0"/>
                  <a:ea typeface="ＭＳ Ｐゴシック" pitchFamily="34" charset="-128"/>
                  <a:cs typeface="Arial" pitchFamily="34" charset="0"/>
                </a:rPr>
              </a:br>
              <a:r>
                <a:rPr kumimoji="0" lang="en-US" altLang="zh-TW" sz="1000">
                  <a:solidFill>
                    <a:srgbClr val="003366"/>
                  </a:solidFill>
                  <a:latin typeface="Arial" pitchFamily="34" charset="0"/>
                  <a:ea typeface="ＭＳ Ｐゴシック" pitchFamily="34" charset="-128"/>
                  <a:cs typeface="Arial" pitchFamily="34" charset="0"/>
                </a:rPr>
                <a:t>Suite</a:t>
              </a:r>
            </a:p>
          </p:txBody>
        </p:sp>
      </p:grpSp>
      <p:grpSp>
        <p:nvGrpSpPr>
          <p:cNvPr id="59" name="Group 57"/>
          <p:cNvGrpSpPr>
            <a:grpSpLocks/>
          </p:cNvGrpSpPr>
          <p:nvPr/>
        </p:nvGrpSpPr>
        <p:grpSpPr bwMode="auto">
          <a:xfrm>
            <a:off x="4838700" y="1276350"/>
            <a:ext cx="1871663" cy="4702175"/>
            <a:chOff x="3048" y="828"/>
            <a:chExt cx="1179" cy="2962"/>
          </a:xfrm>
        </p:grpSpPr>
        <p:sp>
          <p:nvSpPr>
            <p:cNvPr id="60" name="AutoShape 11"/>
            <p:cNvSpPr>
              <a:spLocks noChangeArrowheads="1"/>
            </p:cNvSpPr>
            <p:nvPr/>
          </p:nvSpPr>
          <p:spPr bwMode="auto">
            <a:xfrm>
              <a:off x="3048" y="1138"/>
              <a:ext cx="1038" cy="2652"/>
            </a:xfrm>
            <a:prstGeom prst="roundRect">
              <a:avLst>
                <a:gd name="adj" fmla="val 6838"/>
              </a:avLst>
            </a:prstGeom>
            <a:noFill/>
            <a:ln w="9525">
              <a:solidFill>
                <a:srgbClr val="FF6600"/>
              </a:solidFill>
              <a:prstDash val="dash"/>
              <a:round/>
              <a:headEnd/>
              <a:tailEnd/>
            </a:ln>
            <a:extLst>
              <a:ext uri="{909E8E84-426E-40DD-AFC4-6F175D3DCCD1}">
                <a14:hiddenFill xmlns:a14="http://schemas.microsoft.com/office/drawing/2010/main">
                  <a:solidFill>
                    <a:srgbClr val="FFFFFF"/>
                  </a:solidFill>
                </a14:hiddenFill>
              </a:ext>
            </a:extLst>
          </p:spPr>
          <p:txBody>
            <a:bodyPr wrap="none" lIns="129625" tIns="64813" rIns="129625" bIns="64813" anchor="ct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r" eaLnBrk="1" hangingPunct="1">
                <a:spcBef>
                  <a:spcPct val="20000"/>
                </a:spcBef>
              </a:pPr>
              <a:endParaRPr kumimoji="0" lang="en-US" altLang="zh-TW" sz="2600">
                <a:solidFill>
                  <a:srgbClr val="FFFFFF"/>
                </a:solidFill>
                <a:latin typeface="Arial" pitchFamily="34" charset="0"/>
                <a:ea typeface="ＭＳ Ｐゴシック" pitchFamily="34" charset="-128"/>
                <a:cs typeface="Arial" pitchFamily="34" charset="0"/>
              </a:endParaRPr>
            </a:p>
          </p:txBody>
        </p:sp>
        <p:sp>
          <p:nvSpPr>
            <p:cNvPr id="61" name="Rectangle 15"/>
            <p:cNvSpPr>
              <a:spLocks noChangeArrowheads="1"/>
            </p:cNvSpPr>
            <p:nvPr/>
          </p:nvSpPr>
          <p:spPr bwMode="auto">
            <a:xfrm>
              <a:off x="3354" y="828"/>
              <a:ext cx="32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kumimoji="0" lang="zh-TW" altLang="en-US" sz="2000" b="1" i="1">
                  <a:latin typeface="新細明體" pitchFamily="18" charset="-120"/>
                  <a:cs typeface="Arial" pitchFamily="34" charset="0"/>
                </a:rPr>
                <a:t>管理</a:t>
              </a:r>
              <a:endParaRPr kumimoji="0" lang="zh-TW" altLang="en-US" sz="3800">
                <a:latin typeface="新細明體" pitchFamily="18" charset="-120"/>
                <a:cs typeface="Arial" pitchFamily="34" charset="0"/>
              </a:endParaRPr>
            </a:p>
          </p:txBody>
        </p:sp>
        <p:sp>
          <p:nvSpPr>
            <p:cNvPr id="62" name="Rectangle 27"/>
            <p:cNvSpPr>
              <a:spLocks noChangeArrowheads="1"/>
            </p:cNvSpPr>
            <p:nvPr/>
          </p:nvSpPr>
          <p:spPr bwMode="auto">
            <a:xfrm>
              <a:off x="3093" y="2626"/>
              <a:ext cx="69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kumimoji="0" lang="en-US" altLang="zh-TW" sz="1000">
                  <a:solidFill>
                    <a:srgbClr val="003366"/>
                  </a:solidFill>
                  <a:latin typeface="Arial" pitchFamily="34" charset="0"/>
                  <a:ea typeface="ＭＳ Ｐゴシック" pitchFamily="34" charset="-128"/>
                  <a:cs typeface="Arial" pitchFamily="34" charset="0"/>
                </a:rPr>
                <a:t>IEE Customer Care</a:t>
              </a:r>
            </a:p>
          </p:txBody>
        </p:sp>
        <p:pic>
          <p:nvPicPr>
            <p:cNvPr id="63" name="Picture 36" descr="ecranIEEMDM"/>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3218" y="1258"/>
              <a:ext cx="703"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43" descr="ecranCustomerCare"/>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3356" y="2012"/>
              <a:ext cx="703"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44"/>
            <p:cNvSpPr>
              <a:spLocks noChangeArrowheads="1"/>
            </p:cNvSpPr>
            <p:nvPr/>
          </p:nvSpPr>
          <p:spPr bwMode="auto">
            <a:xfrm>
              <a:off x="3093" y="1858"/>
              <a:ext cx="39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kumimoji="0" lang="en-US" altLang="zh-TW" sz="1000">
                  <a:solidFill>
                    <a:srgbClr val="003366"/>
                  </a:solidFill>
                  <a:latin typeface="Arial" pitchFamily="34" charset="0"/>
                  <a:ea typeface="ＭＳ Ｐゴシック" pitchFamily="34" charset="-128"/>
                  <a:cs typeface="Arial" pitchFamily="34" charset="0"/>
                </a:rPr>
                <a:t>IEE MDMS</a:t>
              </a:r>
            </a:p>
          </p:txBody>
        </p:sp>
        <p:sp>
          <p:nvSpPr>
            <p:cNvPr id="66" name="Rectangle 46"/>
            <p:cNvSpPr>
              <a:spLocks noChangeArrowheads="1"/>
            </p:cNvSpPr>
            <p:nvPr/>
          </p:nvSpPr>
          <p:spPr bwMode="auto">
            <a:xfrm>
              <a:off x="3093" y="3474"/>
              <a:ext cx="66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kumimoji="0" lang="en-US" altLang="zh-TW" sz="1000">
                  <a:solidFill>
                    <a:srgbClr val="003366"/>
                  </a:solidFill>
                  <a:latin typeface="Arial" pitchFamily="34" charset="0"/>
                  <a:ea typeface="ＭＳ Ｐゴシック" pitchFamily="34" charset="-128"/>
                  <a:cs typeface="Arial" pitchFamily="34" charset="0"/>
                </a:rPr>
                <a:t>Prepayment </a:t>
              </a:r>
            </a:p>
            <a:p>
              <a:pPr eaLnBrk="1" hangingPunct="1"/>
              <a:r>
                <a:rPr kumimoji="0" lang="en-US" altLang="zh-TW" sz="1000">
                  <a:solidFill>
                    <a:srgbClr val="003366"/>
                  </a:solidFill>
                  <a:latin typeface="Arial" pitchFamily="34" charset="0"/>
                  <a:ea typeface="ＭＳ Ｐゴシック" pitchFamily="34" charset="-128"/>
                  <a:cs typeface="Arial" pitchFamily="34" charset="0"/>
                </a:rPr>
                <a:t>Managed Services</a:t>
              </a:r>
            </a:p>
          </p:txBody>
        </p:sp>
        <p:pic>
          <p:nvPicPr>
            <p:cNvPr id="67" name="Picture 49" descr="ecranEclipse"/>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3188" y="2788"/>
              <a:ext cx="703"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50" descr="ecranTalexus"/>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516" y="3020"/>
              <a:ext cx="711" cy="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AutoShape 54"/>
          <p:cNvSpPr>
            <a:spLocks noChangeArrowheads="1"/>
          </p:cNvSpPr>
          <p:nvPr/>
        </p:nvSpPr>
        <p:spPr bwMode="auto">
          <a:xfrm>
            <a:off x="1924050" y="3463925"/>
            <a:ext cx="609600" cy="762000"/>
          </a:xfrm>
          <a:prstGeom prst="leftRightArrow">
            <a:avLst>
              <a:gd name="adj1" fmla="val 65000"/>
              <a:gd name="adj2" fmla="val 20051"/>
            </a:avLst>
          </a:prstGeom>
          <a:gradFill rotWithShape="1">
            <a:gsLst>
              <a:gs pos="0">
                <a:schemeClr val="bg1">
                  <a:alpha val="60001"/>
                </a:schemeClr>
              </a:gs>
              <a:gs pos="50000">
                <a:srgbClr val="8A1D20">
                  <a:alpha val="17000"/>
                </a:srgbClr>
              </a:gs>
              <a:gs pos="100000">
                <a:schemeClr val="bg1">
                  <a:alpha val="60001"/>
                </a:schemeClr>
              </a:gs>
            </a:gsLst>
            <a:lin ang="5400000" scaled="1"/>
          </a:gradFill>
          <a:ln w="3175">
            <a:solidFill>
              <a:srgbClr val="FF6600"/>
            </a:solidFill>
            <a:miter lim="800000"/>
            <a:headEnd/>
            <a:tailEnd/>
          </a:ln>
        </p:spPr>
        <p:txBody>
          <a:bodyPr wrap="none" lIns="91410" tIns="45706" rIns="91410" bIns="45706" anchor="ctr"/>
          <a:lstStyle/>
          <a:p>
            <a:pPr algn="r" defTabSz="914613">
              <a:spcBef>
                <a:spcPct val="20000"/>
              </a:spcBef>
              <a:defRPr/>
            </a:pPr>
            <a:endParaRPr kumimoji="0" lang="en-US" sz="2600">
              <a:solidFill>
                <a:srgbClr val="FFFFFF"/>
              </a:solidFill>
              <a:latin typeface="Arial" pitchFamily="34" charset="0"/>
              <a:ea typeface="ＭＳ Ｐゴシック" pitchFamily="34" charset="-128"/>
              <a:cs typeface="Arial" pitchFamily="34" charset="0"/>
            </a:endParaRPr>
          </a:p>
        </p:txBody>
      </p:sp>
      <p:sp>
        <p:nvSpPr>
          <p:cNvPr id="70" name="投影片編號版面配置區 5"/>
          <p:cNvSpPr>
            <a:spLocks noGrp="1"/>
          </p:cNvSpPr>
          <p:nvPr>
            <p:ph type="sldNum" sz="quarter" idx="12"/>
          </p:nvPr>
        </p:nvSpPr>
        <p:spPr>
          <a:xfrm>
            <a:off x="6553200" y="6356350"/>
            <a:ext cx="2133600" cy="365125"/>
          </a:xfrm>
        </p:spPr>
        <p:txBody>
          <a:bodyPr/>
          <a:lstStyle/>
          <a:p>
            <a:pPr>
              <a:defRPr/>
            </a:pPr>
            <a:fld id="{710849D4-0476-456F-A619-0B1BE7E51F32}" type="slidenum">
              <a:rPr lang="zh-TW" altLang="en-US" smtClean="0"/>
              <a:pPr>
                <a:defRPr/>
              </a:pPr>
              <a:t>5</a:t>
            </a:fld>
            <a:endParaRPr lang="zh-TW" altLang="en-US" dirty="0"/>
          </a:p>
        </p:txBody>
      </p:sp>
    </p:spTree>
    <p:extLst>
      <p:ext uri="{BB962C8B-B14F-4D97-AF65-F5344CB8AC3E}">
        <p14:creationId xmlns:p14="http://schemas.microsoft.com/office/powerpoint/2010/main" val="66594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50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par>
                          <p:cTn id="8" fill="hold">
                            <p:stCondLst>
                              <p:cond delay="2000"/>
                            </p:stCondLst>
                            <p:childTnLst>
                              <p:par>
                                <p:cTn id="9" presetID="1" presetClass="entr" presetSubtype="0" fill="hold" grpId="0" nodeType="afterEffect">
                                  <p:stCondLst>
                                    <p:cond delay="1500"/>
                                  </p:stCondLst>
                                  <p:childTnLst>
                                    <p:set>
                                      <p:cBhvr>
                                        <p:cTn id="10" dur="1" fill="hold">
                                          <p:stCondLst>
                                            <p:cond delay="499"/>
                                          </p:stCondLst>
                                        </p:cTn>
                                        <p:tgtEl>
                                          <p:spTgt spid="69"/>
                                        </p:tgtEl>
                                        <p:attrNameLst>
                                          <p:attrName>style.visibility</p:attrName>
                                        </p:attrNameLst>
                                      </p:cBhvr>
                                      <p:to>
                                        <p:strVal val="visible"/>
                                      </p:to>
                                    </p:set>
                                  </p:childTnLst>
                                </p:cTn>
                              </p:par>
                            </p:childTnLst>
                          </p:cTn>
                        </p:par>
                        <p:par>
                          <p:cTn id="11" fill="hold">
                            <p:stCondLst>
                              <p:cond delay="4000"/>
                            </p:stCondLst>
                            <p:childTnLst>
                              <p:par>
                                <p:cTn id="12" presetID="9" presetClass="entr" presetSubtype="0" fill="hold" nodeType="afterEffect">
                                  <p:stCondLst>
                                    <p:cond delay="1500"/>
                                  </p:stCondLst>
                                  <p:childTnLst>
                                    <p:set>
                                      <p:cBhvr>
                                        <p:cTn id="13" dur="1" fill="hold">
                                          <p:stCondLst>
                                            <p:cond delay="0"/>
                                          </p:stCondLst>
                                        </p:cTn>
                                        <p:tgtEl>
                                          <p:spTgt spid="36"/>
                                        </p:tgtEl>
                                        <p:attrNameLst>
                                          <p:attrName>style.visibility</p:attrName>
                                        </p:attrNameLst>
                                      </p:cBhvr>
                                      <p:to>
                                        <p:strVal val="visible"/>
                                      </p:to>
                                    </p:set>
                                    <p:animEffect transition="in" filter="dissolve">
                                      <p:cBhvr>
                                        <p:cTn id="14" dur="500"/>
                                        <p:tgtEl>
                                          <p:spTgt spid="36"/>
                                        </p:tgtEl>
                                      </p:cBhvr>
                                    </p:animEffect>
                                  </p:childTnLst>
                                </p:cTn>
                              </p:par>
                            </p:childTnLst>
                          </p:cTn>
                        </p:par>
                        <p:par>
                          <p:cTn id="15" fill="hold">
                            <p:stCondLst>
                              <p:cond delay="6000"/>
                            </p:stCondLst>
                            <p:childTnLst>
                              <p:par>
                                <p:cTn id="16" presetID="1" presetClass="entr" presetSubtype="0" fill="hold" grpId="0" nodeType="afterEffect">
                                  <p:stCondLst>
                                    <p:cond delay="1500"/>
                                  </p:stCondLst>
                                  <p:childTnLst>
                                    <p:set>
                                      <p:cBhvr>
                                        <p:cTn id="17" dur="1" fill="hold">
                                          <p:stCondLst>
                                            <p:cond delay="499"/>
                                          </p:stCondLst>
                                        </p:cTn>
                                        <p:tgtEl>
                                          <p:spTgt spid="19"/>
                                        </p:tgtEl>
                                        <p:attrNameLst>
                                          <p:attrName>style.visibility</p:attrName>
                                        </p:attrNameLst>
                                      </p:cBhvr>
                                      <p:to>
                                        <p:strVal val="visible"/>
                                      </p:to>
                                    </p:set>
                                  </p:childTnLst>
                                </p:cTn>
                              </p:par>
                            </p:childTnLst>
                          </p:cTn>
                        </p:par>
                        <p:par>
                          <p:cTn id="18" fill="hold">
                            <p:stCondLst>
                              <p:cond delay="8000"/>
                            </p:stCondLst>
                            <p:childTnLst>
                              <p:par>
                                <p:cTn id="19" presetID="9" presetClass="entr" presetSubtype="0" fill="hold" nodeType="afterEffect">
                                  <p:stCondLst>
                                    <p:cond delay="1500"/>
                                  </p:stCondLst>
                                  <p:childTnLst>
                                    <p:set>
                                      <p:cBhvr>
                                        <p:cTn id="20" dur="1" fill="hold">
                                          <p:stCondLst>
                                            <p:cond delay="0"/>
                                          </p:stCondLst>
                                        </p:cTn>
                                        <p:tgtEl>
                                          <p:spTgt spid="59"/>
                                        </p:tgtEl>
                                        <p:attrNameLst>
                                          <p:attrName>style.visibility</p:attrName>
                                        </p:attrNameLst>
                                      </p:cBhvr>
                                      <p:to>
                                        <p:strVal val="visible"/>
                                      </p:to>
                                    </p:set>
                                    <p:animEffect transition="in" filter="dissolve">
                                      <p:cBhvr>
                                        <p:cTn id="21" dur="500"/>
                                        <p:tgtEl>
                                          <p:spTgt spid="59"/>
                                        </p:tgtEl>
                                      </p:cBhvr>
                                    </p:animEffect>
                                  </p:childTnLst>
                                </p:cTn>
                              </p:par>
                            </p:childTnLst>
                          </p:cTn>
                        </p:par>
                        <p:par>
                          <p:cTn id="22" fill="hold">
                            <p:stCondLst>
                              <p:cond delay="10000"/>
                            </p:stCondLst>
                            <p:childTnLst>
                              <p:par>
                                <p:cTn id="23" presetID="1" presetClass="entr" presetSubtype="0" fill="hold" grpId="0" nodeType="afterEffect">
                                  <p:stCondLst>
                                    <p:cond delay="1500"/>
                                  </p:stCondLst>
                                  <p:childTnLst>
                                    <p:set>
                                      <p:cBhvr>
                                        <p:cTn id="24" dur="1" fill="hold">
                                          <p:stCondLst>
                                            <p:cond delay="499"/>
                                          </p:stCondLst>
                                        </p:cTn>
                                        <p:tgtEl>
                                          <p:spTgt spid="20"/>
                                        </p:tgtEl>
                                        <p:attrNameLst>
                                          <p:attrName>style.visibility</p:attrName>
                                        </p:attrNameLst>
                                      </p:cBhvr>
                                      <p:to>
                                        <p:strVal val="visible"/>
                                      </p:to>
                                    </p:set>
                                  </p:childTnLst>
                                </p:cTn>
                              </p:par>
                            </p:childTnLst>
                          </p:cTn>
                        </p:par>
                        <p:par>
                          <p:cTn id="25" fill="hold">
                            <p:stCondLst>
                              <p:cond delay="12000"/>
                            </p:stCondLst>
                            <p:childTnLst>
                              <p:par>
                                <p:cTn id="26" presetID="9" presetClass="entr" presetSubtype="0" fill="hold" nodeType="afterEffect">
                                  <p:stCondLst>
                                    <p:cond delay="1500"/>
                                  </p:stCondLst>
                                  <p:childTnLst>
                                    <p:set>
                                      <p:cBhvr>
                                        <p:cTn id="27" dur="1" fill="hold">
                                          <p:stCondLst>
                                            <p:cond delay="0"/>
                                          </p:stCondLst>
                                        </p:cTn>
                                        <p:tgtEl>
                                          <p:spTgt spid="50"/>
                                        </p:tgtEl>
                                        <p:attrNameLst>
                                          <p:attrName>style.visibility</p:attrName>
                                        </p:attrNameLst>
                                      </p:cBhvr>
                                      <p:to>
                                        <p:strVal val="visible"/>
                                      </p:to>
                                    </p:set>
                                    <p:animEffect transition="in" filter="dissolve">
                                      <p:cBhvr>
                                        <p:cTn id="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P spid="20" grpId="0" animBg="1" autoUpdateAnimBg="0"/>
      <p:bldP spid="6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9225" y="2836863"/>
            <a:ext cx="4681538"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3"/>
          <p:cNvSpPr>
            <a:spLocks/>
          </p:cNvSpPr>
          <p:nvPr/>
        </p:nvSpPr>
        <p:spPr bwMode="auto">
          <a:xfrm>
            <a:off x="6553200" y="6356350"/>
            <a:ext cx="2133600" cy="3651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17694720 60000 65536"/>
              <a:gd name="T17" fmla="*/ 0 60000 65536"/>
              <a:gd name="T18" fmla="*/ 5898240 60000 65536"/>
              <a:gd name="T19" fmla="*/ 11796480 60000 65536"/>
              <a:gd name="T20" fmla="*/ 17694720 60000 65536"/>
              <a:gd name="T21" fmla="*/ 17694720 60000 65536"/>
              <a:gd name="T22" fmla="*/ 17694720 60000 65536"/>
              <a:gd name="T23" fmla="*/ 1769472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r" eaLnBrk="1" hangingPunct="1">
              <a:spcBef>
                <a:spcPct val="0"/>
              </a:spcBef>
              <a:buFontTx/>
              <a:buNone/>
            </a:pPr>
            <a:endParaRPr kumimoji="0" lang="en-GB" altLang="zh-TW" sz="1200" dirty="0">
              <a:solidFill>
                <a:srgbClr val="000000"/>
              </a:solidFill>
              <a:latin typeface="Arial" pitchFamily="34" charset="0"/>
              <a:cs typeface="Arial" pitchFamily="34" charset="0"/>
            </a:endParaRPr>
          </a:p>
        </p:txBody>
      </p:sp>
      <p:pic>
        <p:nvPicPr>
          <p:cNvPr id="4"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450" y="2111375"/>
            <a:ext cx="260985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p:nvPr/>
        </p:nvSpPr>
        <p:spPr>
          <a:xfrm>
            <a:off x="2678207" y="1916113"/>
            <a:ext cx="6307138" cy="4105275"/>
          </a:xfrm>
          <a:custGeom>
            <a:avLst/>
            <a:gdLst>
              <a:gd name="f0" fmla="val 10800000"/>
              <a:gd name="f1" fmla="val 5400000"/>
              <a:gd name="f2" fmla="val 180"/>
              <a:gd name="f3" fmla="val w"/>
              <a:gd name="f4" fmla="val h"/>
              <a:gd name="f5" fmla="val 0"/>
              <a:gd name="f6" fmla="val 21600"/>
              <a:gd name="f7" fmla="+- 0 0 0"/>
              <a:gd name="f8" fmla="*/ f3 1 21600"/>
              <a:gd name="f9" fmla="*/ f4 1 21600"/>
              <a:gd name="f10" fmla="*/ f7 f0 1"/>
              <a:gd name="f11" fmla="*/ 0 f8 1"/>
              <a:gd name="f12" fmla="*/ 21600 f8 1"/>
              <a:gd name="f13" fmla="*/ 21600 f9 1"/>
              <a:gd name="f14" fmla="*/ 0 f9 1"/>
              <a:gd name="f15" fmla="*/ 2183606 f8 1"/>
              <a:gd name="f16" fmla="*/ f10 1 f2"/>
              <a:gd name="f17" fmla="*/ 4367212 f8 1"/>
              <a:gd name="f18" fmla="*/ 2369902 f9 1"/>
              <a:gd name="f19" fmla="*/ 4739804 f9 1"/>
              <a:gd name="f20" fmla="+- f16 0 f1"/>
            </a:gdLst>
            <a:ahLst/>
            <a:cxnLst>
              <a:cxn ang="3cd4">
                <a:pos x="hc" y="t"/>
              </a:cxn>
              <a:cxn ang="0">
                <a:pos x="r" y="vc"/>
              </a:cxn>
              <a:cxn ang="cd4">
                <a:pos x="hc" y="b"/>
              </a:cxn>
              <a:cxn ang="cd2">
                <a:pos x="l" y="vc"/>
              </a:cxn>
              <a:cxn ang="f20">
                <a:pos x="f15" y="f14"/>
              </a:cxn>
              <a:cxn ang="f20">
                <a:pos x="f17" y="f18"/>
              </a:cxn>
              <a:cxn ang="f20">
                <a:pos x="f15" y="f19"/>
              </a:cxn>
              <a:cxn ang="f20">
                <a:pos x="f11" y="f18"/>
              </a:cxn>
            </a:cxnLst>
            <a:rect l="f11" t="f14" r="f12" b="f13"/>
            <a:pathLst>
              <a:path w="21600" h="21600">
                <a:moveTo>
                  <a:pt x="f5" y="f5"/>
                </a:moveTo>
                <a:lnTo>
                  <a:pt x="f6" y="f5"/>
                </a:lnTo>
                <a:lnTo>
                  <a:pt x="f6" y="f6"/>
                </a:lnTo>
                <a:lnTo>
                  <a:pt x="f5" y="f6"/>
                </a:lnTo>
                <a:lnTo>
                  <a:pt x="f5" y="f5"/>
                </a:lnTo>
                <a:close/>
              </a:path>
            </a:pathLst>
          </a:custGeom>
          <a:noFill/>
          <a:ln>
            <a:noFill/>
            <a:prstDash val="solid"/>
          </a:ln>
        </p:spPr>
        <p:txBody>
          <a:bodyPr lIns="90000" tIns="46800" rIns="90000" bIns="46800" anchor="ctr" compatLnSpc="0"/>
          <a:lstStyle/>
          <a:p>
            <a:pPr fontAlgn="auto">
              <a:spcBef>
                <a:spcPts val="0"/>
              </a:spcBef>
              <a:spcAft>
                <a:spcPts val="0"/>
              </a:spcAft>
              <a:defRPr/>
            </a:pPr>
            <a:r>
              <a:rPr kumimoji="0" lang="zh-TW" altLang="en-US" sz="1400" dirty="0">
                <a:solidFill>
                  <a:srgbClr val="000000"/>
                </a:solidFill>
                <a:latin typeface="微軟正黑體" pitchFamily="34"/>
                <a:ea typeface="微軟正黑體" pitchFamily="34"/>
                <a:cs typeface="微軟正黑體" pitchFamily="34"/>
              </a:rPr>
              <a:t>美國南加州愛迪生在</a:t>
            </a:r>
            <a:r>
              <a:rPr kumimoji="0" lang="en-US" sz="1400" dirty="0">
                <a:solidFill>
                  <a:srgbClr val="000000"/>
                </a:solidFill>
                <a:latin typeface="微軟正黑體" pitchFamily="34"/>
                <a:ea typeface="微軟正黑體" pitchFamily="34"/>
                <a:cs typeface="微軟正黑體" pitchFamily="34"/>
              </a:rPr>
              <a:t>2007</a:t>
            </a:r>
            <a:r>
              <a:rPr kumimoji="0" lang="zh-TW" altLang="en-US" sz="1400" dirty="0">
                <a:solidFill>
                  <a:srgbClr val="000000"/>
                </a:solidFill>
                <a:latin typeface="微軟正黑體" pitchFamily="34"/>
                <a:ea typeface="微軟正黑體" pitchFamily="34"/>
                <a:cs typeface="微軟正黑體" pitchFamily="34"/>
              </a:rPr>
              <a:t>年底開始推動</a:t>
            </a:r>
            <a:r>
              <a:rPr kumimoji="0" lang="en-US" sz="1400" dirty="0">
                <a:solidFill>
                  <a:srgbClr val="000000"/>
                </a:solidFill>
                <a:latin typeface="微軟正黑體" pitchFamily="34"/>
                <a:ea typeface="微軟正黑體" pitchFamily="34"/>
                <a:cs typeface="微軟正黑體" pitchFamily="34"/>
              </a:rPr>
              <a:t>AMI</a:t>
            </a:r>
            <a:r>
              <a:rPr kumimoji="0" lang="zh-TW" altLang="en-US" sz="1400" dirty="0">
                <a:solidFill>
                  <a:srgbClr val="000000"/>
                </a:solidFill>
                <a:latin typeface="微軟正黑體" pitchFamily="34"/>
                <a:ea typeface="微軟正黑體" pitchFamily="34"/>
                <a:cs typeface="微軟正黑體" pitchFamily="34"/>
              </a:rPr>
              <a:t>電表取代既有</a:t>
            </a:r>
            <a:r>
              <a:rPr kumimoji="0" lang="en-US" altLang="zh-TW" sz="1400" dirty="0">
                <a:solidFill>
                  <a:srgbClr val="000000"/>
                </a:solidFill>
                <a:latin typeface="微軟正黑體" pitchFamily="34"/>
                <a:ea typeface="微軟正黑體" pitchFamily="34"/>
                <a:cs typeface="微軟正黑體" pitchFamily="34"/>
              </a:rPr>
              <a:t>5</a:t>
            </a:r>
            <a:r>
              <a:rPr kumimoji="0" lang="en-US" sz="1400" dirty="0">
                <a:solidFill>
                  <a:srgbClr val="000000"/>
                </a:solidFill>
                <a:latin typeface="微軟正黑體" pitchFamily="34"/>
                <a:ea typeface="微軟正黑體" pitchFamily="34"/>
                <a:cs typeface="微軟正黑體" pitchFamily="34"/>
              </a:rPr>
              <a:t>30</a:t>
            </a:r>
            <a:r>
              <a:rPr kumimoji="0" lang="zh-TW" altLang="en-US" sz="1400" dirty="0">
                <a:solidFill>
                  <a:srgbClr val="000000"/>
                </a:solidFill>
                <a:latin typeface="微軟正黑體" pitchFamily="34"/>
                <a:ea typeface="微軟正黑體" pitchFamily="34"/>
                <a:cs typeface="微軟正黑體" pitchFamily="34"/>
              </a:rPr>
              <a:t>萬具電表。</a:t>
            </a:r>
            <a:endParaRPr kumimoji="0" lang="en-US" altLang="zh-TW" sz="1400" dirty="0">
              <a:solidFill>
                <a:srgbClr val="000000"/>
              </a:solidFill>
              <a:latin typeface="微軟正黑體" pitchFamily="34"/>
              <a:ea typeface="微軟正黑體" pitchFamily="34"/>
              <a:cs typeface="微軟正黑體" pitchFamily="34"/>
            </a:endParaRPr>
          </a:p>
          <a:p>
            <a:pPr fontAlgn="auto">
              <a:spcBef>
                <a:spcPts val="0"/>
              </a:spcBef>
              <a:spcAft>
                <a:spcPts val="0"/>
              </a:spcAft>
              <a:defRPr/>
            </a:pPr>
            <a:endParaRPr kumimoji="0" lang="en-US" altLang="zh-TW" sz="1400" spc="-150" dirty="0" smtClean="0">
              <a:solidFill>
                <a:srgbClr val="000000"/>
              </a:solidFill>
              <a:latin typeface="微軟正黑體" pitchFamily="34"/>
              <a:ea typeface="微軟正黑體" pitchFamily="34"/>
              <a:cs typeface="微軟正黑體" pitchFamily="34"/>
            </a:endParaRPr>
          </a:p>
          <a:p>
            <a:pPr fontAlgn="auto">
              <a:spcBef>
                <a:spcPts val="0"/>
              </a:spcBef>
              <a:spcAft>
                <a:spcPts val="0"/>
              </a:spcAft>
              <a:defRPr/>
            </a:pPr>
            <a:r>
              <a:rPr kumimoji="0" lang="zh-TW" altLang="en-US" sz="1400" spc="-150" dirty="0" smtClean="0">
                <a:solidFill>
                  <a:srgbClr val="000000"/>
                </a:solidFill>
                <a:latin typeface="微軟正黑體" pitchFamily="34"/>
                <a:ea typeface="微軟正黑體" pitchFamily="34"/>
                <a:cs typeface="微軟正黑體" pitchFamily="34"/>
              </a:rPr>
              <a:t>德州</a:t>
            </a:r>
            <a:r>
              <a:rPr kumimoji="0" lang="zh-TW" altLang="en-US" sz="1400" spc="-150" dirty="0">
                <a:solidFill>
                  <a:srgbClr val="000000"/>
                </a:solidFill>
                <a:latin typeface="微軟正黑體" pitchFamily="34"/>
                <a:ea typeface="微軟正黑體" pitchFamily="34"/>
                <a:cs typeface="微軟正黑體" pitchFamily="34"/>
              </a:rPr>
              <a:t>休士頓的</a:t>
            </a:r>
            <a:r>
              <a:rPr kumimoji="0" lang="en-US" sz="1400" spc="-150" dirty="0" err="1">
                <a:solidFill>
                  <a:srgbClr val="000000"/>
                </a:solidFill>
                <a:latin typeface="微軟正黑體" pitchFamily="34"/>
                <a:ea typeface="微軟正黑體" pitchFamily="34"/>
                <a:cs typeface="微軟正黑體" pitchFamily="34"/>
              </a:rPr>
              <a:t>Centerpoint</a:t>
            </a:r>
            <a:r>
              <a:rPr kumimoji="0" lang="zh-TW" altLang="en-US" sz="1400" spc="-150" dirty="0">
                <a:solidFill>
                  <a:srgbClr val="000000"/>
                </a:solidFill>
                <a:latin typeface="微軟正黑體" pitchFamily="34"/>
                <a:ea typeface="微軟正黑體" pitchFamily="34"/>
                <a:cs typeface="微軟正黑體" pitchFamily="34"/>
              </a:rPr>
              <a:t>電力公司</a:t>
            </a:r>
            <a:r>
              <a:rPr kumimoji="0" lang="en-US" sz="1400" spc="-150" dirty="0">
                <a:solidFill>
                  <a:srgbClr val="000000"/>
                </a:solidFill>
                <a:latin typeface="微軟正黑體" pitchFamily="34"/>
                <a:ea typeface="微軟正黑體" pitchFamily="34"/>
                <a:cs typeface="微軟正黑體" pitchFamily="34"/>
              </a:rPr>
              <a:t>2008</a:t>
            </a:r>
            <a:r>
              <a:rPr kumimoji="0" lang="zh-TW" altLang="en-US" sz="1400" spc="-150" dirty="0">
                <a:solidFill>
                  <a:srgbClr val="000000"/>
                </a:solidFill>
                <a:latin typeface="微軟正黑體" pitchFamily="34"/>
                <a:ea typeface="微軟正黑體" pitchFamily="34"/>
                <a:cs typeface="微軟正黑體" pitchFamily="34"/>
              </a:rPr>
              <a:t>年</a:t>
            </a:r>
            <a:r>
              <a:rPr kumimoji="0" lang="en-US" sz="1400" spc="-150" dirty="0">
                <a:solidFill>
                  <a:srgbClr val="000000"/>
                </a:solidFill>
                <a:latin typeface="微軟正黑體" pitchFamily="34"/>
                <a:ea typeface="微軟正黑體" pitchFamily="34"/>
                <a:cs typeface="微軟正黑體" pitchFamily="34"/>
              </a:rPr>
              <a:t>5</a:t>
            </a:r>
            <a:r>
              <a:rPr kumimoji="0" lang="zh-TW" altLang="en-US" sz="1400" spc="-150" dirty="0">
                <a:solidFill>
                  <a:srgbClr val="000000"/>
                </a:solidFill>
                <a:latin typeface="微軟正黑體" pitchFamily="34"/>
                <a:ea typeface="微軟正黑體" pitchFamily="34"/>
                <a:cs typeface="微軟正黑體" pitchFamily="34"/>
              </a:rPr>
              <a:t>月簽約使用 </a:t>
            </a:r>
            <a:r>
              <a:rPr kumimoji="0" lang="en-US" sz="1400" spc="-150" dirty="0">
                <a:solidFill>
                  <a:srgbClr val="000000"/>
                </a:solidFill>
                <a:latin typeface="微軟正黑體" pitchFamily="34"/>
                <a:ea typeface="微軟正黑體" pitchFamily="34"/>
                <a:cs typeface="微軟正黑體" pitchFamily="34"/>
              </a:rPr>
              <a:t>220</a:t>
            </a:r>
            <a:r>
              <a:rPr kumimoji="0" lang="zh-TW" altLang="en-US" sz="1400" spc="-150" dirty="0">
                <a:solidFill>
                  <a:srgbClr val="000000"/>
                </a:solidFill>
                <a:latin typeface="微軟正黑體" pitchFamily="34"/>
                <a:ea typeface="微軟正黑體" pitchFamily="34"/>
                <a:cs typeface="微軟正黑體" pitchFamily="34"/>
              </a:rPr>
              <a:t>萬戶</a:t>
            </a:r>
            <a:r>
              <a:rPr kumimoji="0" lang="en-US" sz="1400" spc="-150" dirty="0">
                <a:solidFill>
                  <a:srgbClr val="000000"/>
                </a:solidFill>
                <a:latin typeface="微軟正黑體" pitchFamily="34"/>
                <a:ea typeface="微軟正黑體" pitchFamily="34"/>
                <a:cs typeface="微軟正黑體" pitchFamily="34"/>
              </a:rPr>
              <a:t>AMI</a:t>
            </a:r>
            <a:r>
              <a:rPr kumimoji="0" lang="zh-TW" altLang="en-US" sz="1400" spc="-150" dirty="0">
                <a:solidFill>
                  <a:srgbClr val="000000"/>
                </a:solidFill>
                <a:latin typeface="微軟正黑體" pitchFamily="34"/>
                <a:ea typeface="微軟正黑體" pitchFamily="34"/>
                <a:cs typeface="微軟正黑體" pitchFamily="34"/>
              </a:rPr>
              <a:t>電表及</a:t>
            </a:r>
            <a:r>
              <a:rPr kumimoji="0" lang="en-US" sz="1400" spc="-150" dirty="0">
                <a:solidFill>
                  <a:srgbClr val="000000"/>
                </a:solidFill>
                <a:latin typeface="微軟正黑體" pitchFamily="34"/>
                <a:ea typeface="微軟正黑體" pitchFamily="34"/>
                <a:cs typeface="微軟正黑體" pitchFamily="34"/>
              </a:rPr>
              <a:t>110</a:t>
            </a:r>
            <a:r>
              <a:rPr kumimoji="0" lang="zh-TW" altLang="en-US" sz="1400" spc="-150" dirty="0">
                <a:solidFill>
                  <a:srgbClr val="000000"/>
                </a:solidFill>
                <a:latin typeface="微軟正黑體" pitchFamily="34"/>
                <a:ea typeface="微軟正黑體" pitchFamily="34"/>
                <a:cs typeface="微軟正黑體" pitchFamily="34"/>
              </a:rPr>
              <a:t>萬戶瓦斯表</a:t>
            </a:r>
            <a:r>
              <a:rPr kumimoji="0" lang="zh-TW" altLang="en-US" sz="1400" dirty="0">
                <a:solidFill>
                  <a:srgbClr val="000000"/>
                </a:solidFill>
                <a:latin typeface="微軟正黑體" pitchFamily="34"/>
                <a:ea typeface="微軟正黑體" pitchFamily="34"/>
                <a:cs typeface="微軟正黑體" pitchFamily="34"/>
              </a:rPr>
              <a:t>。</a:t>
            </a:r>
            <a:r>
              <a:rPr kumimoji="0" lang="en-US" sz="1400" dirty="0">
                <a:solidFill>
                  <a:srgbClr val="000000"/>
                </a:solidFill>
                <a:latin typeface="微軟正黑體" pitchFamily="34"/>
                <a:ea typeface="微軟正黑體" pitchFamily="34"/>
                <a:cs typeface="微軟正黑體" pitchFamily="34"/>
              </a:rPr>
              <a:t/>
            </a:r>
            <a:br>
              <a:rPr kumimoji="0" lang="en-US" sz="1400" dirty="0">
                <a:solidFill>
                  <a:srgbClr val="000000"/>
                </a:solidFill>
                <a:latin typeface="微軟正黑體" pitchFamily="34"/>
                <a:ea typeface="微軟正黑體" pitchFamily="34"/>
                <a:cs typeface="微軟正黑體" pitchFamily="34"/>
              </a:rPr>
            </a:br>
            <a:endParaRPr kumimoji="0" lang="en-US" sz="1400" dirty="0">
              <a:solidFill>
                <a:srgbClr val="000000"/>
              </a:solidFill>
              <a:latin typeface="微軟正黑體" pitchFamily="34"/>
              <a:ea typeface="微軟正黑體" pitchFamily="34"/>
              <a:cs typeface="微軟正黑體" pitchFamily="34"/>
            </a:endParaRPr>
          </a:p>
          <a:p>
            <a:pPr fontAlgn="auto">
              <a:spcBef>
                <a:spcPts val="0"/>
              </a:spcBef>
              <a:spcAft>
                <a:spcPts val="0"/>
              </a:spcAft>
              <a:defRPr/>
            </a:pPr>
            <a:r>
              <a:rPr kumimoji="0" lang="zh-TW" altLang="en-US" sz="1400" dirty="0">
                <a:solidFill>
                  <a:srgbClr val="000000"/>
                </a:solidFill>
                <a:latin typeface="微軟正黑體" pitchFamily="34"/>
                <a:ea typeface="微軟正黑體" pitchFamily="34"/>
                <a:cs typeface="微軟正黑體" pitchFamily="34"/>
              </a:rPr>
              <a:t>底特律的</a:t>
            </a:r>
            <a:r>
              <a:rPr kumimoji="0" lang="en-US" sz="1400" dirty="0">
                <a:solidFill>
                  <a:srgbClr val="000000"/>
                </a:solidFill>
                <a:latin typeface="微軟正黑體" pitchFamily="34"/>
                <a:ea typeface="微軟正黑體" pitchFamily="34"/>
                <a:cs typeface="微軟正黑體" pitchFamily="34"/>
              </a:rPr>
              <a:t>DTE Energy</a:t>
            </a:r>
            <a:r>
              <a:rPr kumimoji="0" lang="zh-TW" altLang="en-US" sz="1400" dirty="0">
                <a:solidFill>
                  <a:srgbClr val="000000"/>
                </a:solidFill>
                <a:latin typeface="微軟正黑體" pitchFamily="34"/>
                <a:ea typeface="微軟正黑體" pitchFamily="34"/>
                <a:cs typeface="微軟正黑體" pitchFamily="34"/>
              </a:rPr>
              <a:t>於</a:t>
            </a:r>
            <a:r>
              <a:rPr kumimoji="0" lang="en-US" sz="1400" dirty="0">
                <a:solidFill>
                  <a:srgbClr val="000000"/>
                </a:solidFill>
                <a:latin typeface="微軟正黑體" pitchFamily="34"/>
                <a:ea typeface="微軟正黑體" pitchFamily="34"/>
                <a:cs typeface="微軟正黑體" pitchFamily="34"/>
              </a:rPr>
              <a:t>2008</a:t>
            </a:r>
            <a:r>
              <a:rPr kumimoji="0" lang="zh-TW" altLang="en-US" sz="1400" dirty="0">
                <a:solidFill>
                  <a:srgbClr val="000000"/>
                </a:solidFill>
                <a:latin typeface="微軟正黑體" pitchFamily="34"/>
                <a:ea typeface="微軟正黑體" pitchFamily="34"/>
                <a:cs typeface="微軟正黑體" pitchFamily="34"/>
              </a:rPr>
              <a:t>年</a:t>
            </a:r>
            <a:r>
              <a:rPr kumimoji="0" lang="en-US" sz="1400" dirty="0">
                <a:solidFill>
                  <a:srgbClr val="000000"/>
                </a:solidFill>
                <a:latin typeface="微軟正黑體" pitchFamily="34"/>
                <a:ea typeface="微軟正黑體" pitchFamily="34"/>
                <a:cs typeface="微軟正黑體" pitchFamily="34"/>
              </a:rPr>
              <a:t>7</a:t>
            </a:r>
            <a:r>
              <a:rPr kumimoji="0" lang="zh-TW" altLang="en-US" sz="1400" dirty="0">
                <a:solidFill>
                  <a:srgbClr val="000000"/>
                </a:solidFill>
                <a:latin typeface="微軟正黑體" pitchFamily="34"/>
                <a:ea typeface="微軟正黑體" pitchFamily="34"/>
                <a:cs typeface="微軟正黑體" pitchFamily="34"/>
              </a:rPr>
              <a:t>月簽約使用</a:t>
            </a:r>
            <a:r>
              <a:rPr kumimoji="0" lang="en-US" sz="1400" dirty="0">
                <a:solidFill>
                  <a:srgbClr val="000000"/>
                </a:solidFill>
                <a:latin typeface="微軟正黑體" pitchFamily="34"/>
                <a:ea typeface="微軟正黑體" pitchFamily="34"/>
                <a:cs typeface="微軟正黑體" pitchFamily="34"/>
              </a:rPr>
              <a:t>260</a:t>
            </a:r>
            <a:r>
              <a:rPr kumimoji="0" lang="zh-TW" altLang="en-US" sz="1400" dirty="0">
                <a:solidFill>
                  <a:srgbClr val="000000"/>
                </a:solidFill>
                <a:latin typeface="微軟正黑體" pitchFamily="34"/>
                <a:ea typeface="微軟正黑體" pitchFamily="34"/>
                <a:cs typeface="微軟正黑體" pitchFamily="34"/>
              </a:rPr>
              <a:t>萬戶</a:t>
            </a:r>
            <a:r>
              <a:rPr kumimoji="0" lang="en-US" sz="1400" dirty="0">
                <a:solidFill>
                  <a:srgbClr val="000000"/>
                </a:solidFill>
                <a:latin typeface="微軟正黑體" pitchFamily="34"/>
                <a:ea typeface="微軟正黑體" pitchFamily="34"/>
                <a:cs typeface="微軟正黑體" pitchFamily="34"/>
              </a:rPr>
              <a:t>AMI</a:t>
            </a:r>
            <a:r>
              <a:rPr kumimoji="0" lang="zh-TW" altLang="en-US" sz="1400" dirty="0">
                <a:solidFill>
                  <a:srgbClr val="000000"/>
                </a:solidFill>
                <a:latin typeface="微軟正黑體" pitchFamily="34"/>
                <a:ea typeface="微軟正黑體" pitchFamily="34"/>
                <a:cs typeface="微軟正黑體" pitchFamily="34"/>
              </a:rPr>
              <a:t>電表，及</a:t>
            </a:r>
            <a:r>
              <a:rPr kumimoji="0" lang="en-US" sz="1400" dirty="0">
                <a:solidFill>
                  <a:srgbClr val="000000"/>
                </a:solidFill>
                <a:latin typeface="微軟正黑體" pitchFamily="34"/>
                <a:ea typeface="微軟正黑體" pitchFamily="34"/>
                <a:cs typeface="微軟正黑體" pitchFamily="34"/>
              </a:rPr>
              <a:t>70</a:t>
            </a:r>
            <a:r>
              <a:rPr kumimoji="0" lang="zh-TW" altLang="en-US" sz="1400" dirty="0">
                <a:solidFill>
                  <a:srgbClr val="000000"/>
                </a:solidFill>
                <a:latin typeface="微軟正黑體" pitchFamily="34"/>
                <a:ea typeface="微軟正黑體" pitchFamily="34"/>
                <a:cs typeface="微軟正黑體" pitchFamily="34"/>
              </a:rPr>
              <a:t>萬戶瓦斯表。</a:t>
            </a:r>
            <a:r>
              <a:rPr kumimoji="0" lang="en-US" sz="1400" dirty="0">
                <a:solidFill>
                  <a:srgbClr val="000000"/>
                </a:solidFill>
                <a:latin typeface="微軟正黑體" pitchFamily="34"/>
                <a:ea typeface="微軟正黑體" pitchFamily="34"/>
                <a:cs typeface="微軟正黑體" pitchFamily="34"/>
              </a:rPr>
              <a:t/>
            </a:r>
            <a:br>
              <a:rPr kumimoji="0" lang="en-US" sz="1400" dirty="0">
                <a:solidFill>
                  <a:srgbClr val="000000"/>
                </a:solidFill>
                <a:latin typeface="微軟正黑體" pitchFamily="34"/>
                <a:ea typeface="微軟正黑體" pitchFamily="34"/>
                <a:cs typeface="微軟正黑體" pitchFamily="34"/>
              </a:rPr>
            </a:br>
            <a:endParaRPr kumimoji="0" lang="en-US" sz="1400" dirty="0">
              <a:solidFill>
                <a:srgbClr val="000000"/>
              </a:solidFill>
              <a:latin typeface="微軟正黑體" pitchFamily="34"/>
              <a:ea typeface="微軟正黑體" pitchFamily="34"/>
              <a:cs typeface="微軟正黑體" pitchFamily="34"/>
            </a:endParaRPr>
          </a:p>
          <a:p>
            <a:pPr fontAlgn="auto">
              <a:spcBef>
                <a:spcPts val="600"/>
              </a:spcBef>
              <a:spcAft>
                <a:spcPts val="0"/>
              </a:spcAft>
              <a:defRPr/>
            </a:pPr>
            <a:r>
              <a:rPr kumimoji="0" lang="en-US" sz="1400" dirty="0">
                <a:solidFill>
                  <a:srgbClr val="000000"/>
                </a:solidFill>
                <a:latin typeface="微軟正黑體" pitchFamily="34"/>
                <a:ea typeface="微軟正黑體" pitchFamily="34"/>
                <a:cs typeface="微軟正黑體" pitchFamily="34"/>
              </a:rPr>
              <a:t>SDG&amp;E</a:t>
            </a:r>
            <a:r>
              <a:rPr kumimoji="0" lang="en-US" altLang="zh-TW" sz="1400" dirty="0">
                <a:solidFill>
                  <a:srgbClr val="000000"/>
                </a:solidFill>
                <a:latin typeface="微軟正黑體" pitchFamily="34"/>
                <a:ea typeface="微軟正黑體" pitchFamily="34"/>
                <a:cs typeface="微軟正黑體" pitchFamily="34"/>
              </a:rPr>
              <a:t>(</a:t>
            </a:r>
            <a:r>
              <a:rPr kumimoji="0" lang="zh-TW" altLang="en-US" sz="1400" dirty="0">
                <a:solidFill>
                  <a:srgbClr val="000000"/>
                </a:solidFill>
                <a:latin typeface="微軟正黑體" pitchFamily="34"/>
                <a:ea typeface="微軟正黑體" pitchFamily="34"/>
                <a:cs typeface="微軟正黑體" pitchFamily="34"/>
              </a:rPr>
              <a:t>美國聖地牙哥</a:t>
            </a:r>
            <a:r>
              <a:rPr kumimoji="0" lang="en-US" altLang="zh-TW" sz="1400" dirty="0">
                <a:solidFill>
                  <a:srgbClr val="000000"/>
                </a:solidFill>
                <a:latin typeface="微軟正黑體" pitchFamily="34"/>
                <a:ea typeface="微軟正黑體" pitchFamily="34"/>
                <a:cs typeface="微軟正黑體" pitchFamily="34"/>
              </a:rPr>
              <a:t>)</a:t>
            </a:r>
            <a:r>
              <a:rPr kumimoji="0" lang="zh-TW" altLang="en-US" sz="1400" dirty="0">
                <a:solidFill>
                  <a:srgbClr val="000000"/>
                </a:solidFill>
                <a:latin typeface="微軟正黑體" pitchFamily="34"/>
                <a:ea typeface="微軟正黑體" pitchFamily="34"/>
                <a:cs typeface="微軟正黑體" pitchFamily="34"/>
              </a:rPr>
              <a:t>於</a:t>
            </a:r>
            <a:r>
              <a:rPr kumimoji="0" lang="en-US" sz="1400" dirty="0">
                <a:solidFill>
                  <a:srgbClr val="000000"/>
                </a:solidFill>
                <a:latin typeface="微軟正黑體" pitchFamily="34"/>
                <a:ea typeface="微軟正黑體" pitchFamily="34"/>
                <a:cs typeface="微軟正黑體" pitchFamily="34"/>
              </a:rPr>
              <a:t>2008</a:t>
            </a:r>
            <a:r>
              <a:rPr kumimoji="0" lang="zh-TW" altLang="en-US" sz="1400" dirty="0">
                <a:solidFill>
                  <a:srgbClr val="000000"/>
                </a:solidFill>
                <a:latin typeface="微軟正黑體" pitchFamily="34"/>
                <a:ea typeface="微軟正黑體" pitchFamily="34"/>
                <a:cs typeface="微軟正黑體" pitchFamily="34"/>
              </a:rPr>
              <a:t>年</a:t>
            </a:r>
            <a:r>
              <a:rPr kumimoji="0" lang="en-US" sz="1400" dirty="0">
                <a:solidFill>
                  <a:srgbClr val="000000"/>
                </a:solidFill>
                <a:latin typeface="微軟正黑體" pitchFamily="34"/>
                <a:ea typeface="微軟正黑體" pitchFamily="34"/>
                <a:cs typeface="微軟正黑體" pitchFamily="34"/>
              </a:rPr>
              <a:t>8</a:t>
            </a:r>
            <a:r>
              <a:rPr kumimoji="0" lang="zh-TW" altLang="en-US" sz="1400" dirty="0">
                <a:solidFill>
                  <a:srgbClr val="000000"/>
                </a:solidFill>
                <a:latin typeface="微軟正黑體" pitchFamily="34"/>
                <a:ea typeface="微軟正黑體" pitchFamily="34"/>
                <a:cs typeface="微軟正黑體" pitchFamily="34"/>
              </a:rPr>
              <a:t>月簽約使用</a:t>
            </a:r>
            <a:r>
              <a:rPr kumimoji="0" lang="en-US" sz="1400" dirty="0">
                <a:solidFill>
                  <a:srgbClr val="000000"/>
                </a:solidFill>
                <a:latin typeface="微軟正黑體" pitchFamily="34"/>
                <a:ea typeface="微軟正黑體" pitchFamily="34"/>
                <a:cs typeface="微軟正黑體" pitchFamily="34"/>
              </a:rPr>
              <a:t>140</a:t>
            </a:r>
            <a:r>
              <a:rPr kumimoji="0" lang="zh-TW" altLang="en-US" sz="1400" dirty="0">
                <a:solidFill>
                  <a:srgbClr val="000000"/>
                </a:solidFill>
                <a:latin typeface="微軟正黑體" pitchFamily="34"/>
                <a:ea typeface="微軟正黑體" pitchFamily="34"/>
                <a:cs typeface="微軟正黑體" pitchFamily="34"/>
              </a:rPr>
              <a:t>萬戶</a:t>
            </a:r>
            <a:r>
              <a:rPr kumimoji="0" lang="en-US" sz="1400" dirty="0">
                <a:solidFill>
                  <a:srgbClr val="000000"/>
                </a:solidFill>
                <a:latin typeface="微軟正黑體" pitchFamily="34"/>
                <a:ea typeface="微軟正黑體" pitchFamily="34"/>
                <a:cs typeface="微軟正黑體" pitchFamily="34"/>
              </a:rPr>
              <a:t>AMI</a:t>
            </a:r>
            <a:r>
              <a:rPr kumimoji="0" lang="zh-TW" altLang="en-US" sz="1400" dirty="0">
                <a:solidFill>
                  <a:srgbClr val="000000"/>
                </a:solidFill>
                <a:latin typeface="微軟正黑體" pitchFamily="34"/>
                <a:ea typeface="微軟正黑體" pitchFamily="34"/>
                <a:cs typeface="微軟正黑體" pitchFamily="34"/>
              </a:rPr>
              <a:t>電表及</a:t>
            </a:r>
            <a:r>
              <a:rPr kumimoji="0" lang="en-US" sz="1400" dirty="0">
                <a:solidFill>
                  <a:srgbClr val="000000"/>
                </a:solidFill>
                <a:latin typeface="微軟正黑體" pitchFamily="34"/>
                <a:ea typeface="微軟正黑體" pitchFamily="34"/>
                <a:cs typeface="微軟正黑體" pitchFamily="34"/>
              </a:rPr>
              <a:t>90</a:t>
            </a:r>
            <a:r>
              <a:rPr kumimoji="0" lang="zh-TW" altLang="en-US" sz="1400" dirty="0">
                <a:solidFill>
                  <a:srgbClr val="000000"/>
                </a:solidFill>
                <a:latin typeface="微軟正黑體" pitchFamily="34"/>
                <a:ea typeface="微軟正黑體" pitchFamily="34"/>
                <a:cs typeface="微軟正黑體" pitchFamily="34"/>
              </a:rPr>
              <a:t>萬戶瓦斯表</a:t>
            </a:r>
            <a:endParaRPr kumimoji="0" lang="en-US" altLang="zh-TW" sz="1400" dirty="0">
              <a:solidFill>
                <a:srgbClr val="000000"/>
              </a:solidFill>
              <a:latin typeface="微軟正黑體" pitchFamily="34"/>
              <a:ea typeface="微軟正黑體" pitchFamily="34"/>
              <a:cs typeface="微軟正黑體" pitchFamily="34"/>
            </a:endParaRPr>
          </a:p>
          <a:p>
            <a:pPr fontAlgn="auto">
              <a:spcBef>
                <a:spcPts val="1200"/>
              </a:spcBef>
              <a:spcAft>
                <a:spcPts val="0"/>
              </a:spcAft>
              <a:defRPr/>
            </a:pPr>
            <a:r>
              <a:rPr kumimoji="0" lang="zh-TW" altLang="en-US" sz="1400" dirty="0">
                <a:solidFill>
                  <a:srgbClr val="000000"/>
                </a:solidFill>
                <a:latin typeface="微軟正黑體" pitchFamily="34"/>
                <a:ea typeface="微軟正黑體" pitchFamily="34"/>
                <a:cs typeface="微軟正黑體" pitchFamily="34"/>
              </a:rPr>
              <a:t>加拿大</a:t>
            </a:r>
            <a:r>
              <a:rPr kumimoji="0" lang="en-US" altLang="zh-TW" sz="1400" dirty="0">
                <a:solidFill>
                  <a:srgbClr val="000000"/>
                </a:solidFill>
                <a:latin typeface="微軟正黑體" pitchFamily="34"/>
                <a:ea typeface="微軟正黑體" pitchFamily="34"/>
                <a:cs typeface="微軟正黑體" pitchFamily="34"/>
              </a:rPr>
              <a:t>BC Hydro(</a:t>
            </a:r>
            <a:r>
              <a:rPr kumimoji="0" lang="zh-TW" altLang="en-US" sz="1400" dirty="0">
                <a:solidFill>
                  <a:srgbClr val="000000"/>
                </a:solidFill>
                <a:latin typeface="微軟正黑體" pitchFamily="34"/>
                <a:ea typeface="微軟正黑體" pitchFamily="34"/>
                <a:cs typeface="微軟正黑體" pitchFamily="34"/>
              </a:rPr>
              <a:t>溫哥華</a:t>
            </a:r>
            <a:r>
              <a:rPr kumimoji="0" lang="en-US" altLang="zh-TW" sz="1400" dirty="0">
                <a:solidFill>
                  <a:srgbClr val="000000"/>
                </a:solidFill>
                <a:latin typeface="微軟正黑體" pitchFamily="34"/>
                <a:ea typeface="微軟正黑體" pitchFamily="34"/>
                <a:cs typeface="微軟正黑體" pitchFamily="34"/>
              </a:rPr>
              <a:t>) 2012</a:t>
            </a:r>
            <a:r>
              <a:rPr kumimoji="0" lang="zh-TW" altLang="en-US" sz="1400" dirty="0">
                <a:solidFill>
                  <a:srgbClr val="000000"/>
                </a:solidFill>
                <a:latin typeface="微軟正黑體" pitchFamily="34"/>
                <a:ea typeface="微軟正黑體" pitchFamily="34"/>
                <a:cs typeface="微軟正黑體" pitchFamily="34"/>
              </a:rPr>
              <a:t>年起安裝</a:t>
            </a:r>
            <a:r>
              <a:rPr kumimoji="0" lang="en-US" altLang="zh-TW" sz="1400" dirty="0">
                <a:solidFill>
                  <a:srgbClr val="000000"/>
                </a:solidFill>
                <a:latin typeface="微軟正黑體" pitchFamily="34"/>
                <a:ea typeface="微軟正黑體" pitchFamily="34"/>
                <a:cs typeface="微軟正黑體" pitchFamily="34"/>
              </a:rPr>
              <a:t>200</a:t>
            </a:r>
            <a:r>
              <a:rPr kumimoji="0" lang="zh-TW" altLang="en-US" sz="1400" dirty="0">
                <a:solidFill>
                  <a:srgbClr val="000000"/>
                </a:solidFill>
                <a:latin typeface="微軟正黑體" pitchFamily="34"/>
                <a:ea typeface="微軟正黑體" pitchFamily="34"/>
                <a:cs typeface="微軟正黑體" pitchFamily="34"/>
              </a:rPr>
              <a:t>萬戶</a:t>
            </a:r>
            <a:r>
              <a:rPr kumimoji="0" lang="en-US" altLang="zh-TW" sz="1400" dirty="0">
                <a:solidFill>
                  <a:srgbClr val="000000"/>
                </a:solidFill>
                <a:latin typeface="微軟正黑體" pitchFamily="34"/>
                <a:ea typeface="微軟正黑體" pitchFamily="34"/>
                <a:cs typeface="微軟正黑體" pitchFamily="34"/>
              </a:rPr>
              <a:t>AMI</a:t>
            </a:r>
            <a:r>
              <a:rPr kumimoji="0" lang="zh-TW" altLang="en-US" sz="1400" dirty="0">
                <a:solidFill>
                  <a:srgbClr val="000000"/>
                </a:solidFill>
                <a:latin typeface="微軟正黑體" pitchFamily="34"/>
                <a:ea typeface="微軟正黑體" pitchFamily="34"/>
                <a:cs typeface="微軟正黑體" pitchFamily="34"/>
              </a:rPr>
              <a:t>  電表</a:t>
            </a:r>
            <a:endParaRPr kumimoji="0" lang="en-US" altLang="zh-TW" sz="1400" dirty="0">
              <a:solidFill>
                <a:srgbClr val="000000"/>
              </a:solidFill>
              <a:latin typeface="微軟正黑體" pitchFamily="34"/>
              <a:ea typeface="微軟正黑體" pitchFamily="34"/>
              <a:cs typeface="微軟正黑體" pitchFamily="34"/>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213" y="5499100"/>
            <a:ext cx="9525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1"/>
          <p:cNvSpPr txBox="1">
            <a:spLocks noChangeArrowheads="1"/>
          </p:cNvSpPr>
          <p:nvPr/>
        </p:nvSpPr>
        <p:spPr bwMode="auto">
          <a:xfrm>
            <a:off x="3200400" y="142329"/>
            <a:ext cx="3675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000">
                <a:solidFill>
                  <a:schemeClr val="tx1"/>
                </a:solidFill>
                <a:latin typeface="Calibri" pitchFamily="34" charset="0"/>
                <a:ea typeface="新細明體" pitchFamily="18" charset="-120"/>
              </a:defRPr>
            </a:lvl9pPr>
          </a:lstStyle>
          <a:p>
            <a:pPr algn="ctr" eaLnBrk="1" hangingPunct="1">
              <a:spcBef>
                <a:spcPct val="0"/>
              </a:spcBef>
              <a:buClr>
                <a:srgbClr val="000000"/>
              </a:buClr>
              <a:buFontTx/>
              <a:buNone/>
            </a:pPr>
            <a:r>
              <a:rPr lang="zh-TW" altLang="en-US" sz="2800" b="1" dirty="0">
                <a:solidFill>
                  <a:srgbClr val="000000"/>
                </a:solidFill>
                <a:latin typeface="標楷體" pitchFamily="65" charset="-120"/>
                <a:ea typeface="標楷體" pitchFamily="65" charset="-120"/>
              </a:rPr>
              <a:t>北美五大</a:t>
            </a:r>
            <a:r>
              <a:rPr lang="en-US" altLang="zh-TW" sz="2800" b="1" dirty="0">
                <a:solidFill>
                  <a:srgbClr val="000000"/>
                </a:solidFill>
                <a:latin typeface="Arial" pitchFamily="34" charset="0"/>
                <a:ea typeface="微軟正黑體" pitchFamily="34" charset="-120"/>
                <a:cs typeface="Arial" pitchFamily="34" charset="0"/>
              </a:rPr>
              <a:t>AMI</a:t>
            </a:r>
            <a:r>
              <a:rPr lang="zh-TW" altLang="en-US" sz="2800" b="1" dirty="0">
                <a:solidFill>
                  <a:srgbClr val="000000"/>
                </a:solidFill>
                <a:latin typeface="標楷體" pitchFamily="65" charset="-120"/>
                <a:ea typeface="標楷體" pitchFamily="65" charset="-120"/>
              </a:rPr>
              <a:t>計劃</a:t>
            </a:r>
          </a:p>
        </p:txBody>
      </p:sp>
      <p:sp>
        <p:nvSpPr>
          <p:cNvPr id="8" name="文字方塊 3"/>
          <p:cNvSpPr txBox="1">
            <a:spLocks noChangeArrowheads="1"/>
          </p:cNvSpPr>
          <p:nvPr/>
        </p:nvSpPr>
        <p:spPr bwMode="auto">
          <a:xfrm>
            <a:off x="611188" y="1029706"/>
            <a:ext cx="82089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1800" b="1" dirty="0"/>
              <a:t>以下五大計劃，均係整個都市全面更換所有之電表及瓦斯表。且由</a:t>
            </a:r>
            <a:r>
              <a:rPr lang="en-US" altLang="zh-TW" sz="1800" b="1" dirty="0"/>
              <a:t>Itron</a:t>
            </a:r>
            <a:r>
              <a:rPr lang="zh-TW" altLang="en-US" sz="1800" b="1" dirty="0"/>
              <a:t>提供</a:t>
            </a:r>
            <a:r>
              <a:rPr lang="en-US" altLang="zh-TW" sz="1800" b="1" dirty="0"/>
              <a:t>Total Solution</a:t>
            </a:r>
            <a:r>
              <a:rPr lang="zh-TW" altLang="en-US" sz="1800" b="1" dirty="0"/>
              <a:t>。從電表，瓦斯表，通信，到後端</a:t>
            </a:r>
            <a:r>
              <a:rPr lang="en-US" altLang="zh-TW" sz="1800" b="1" dirty="0"/>
              <a:t>MDMS</a:t>
            </a:r>
            <a:r>
              <a:rPr lang="zh-TW" altLang="en-US" sz="1800" b="1" dirty="0"/>
              <a:t>。由於</a:t>
            </a:r>
            <a:r>
              <a:rPr lang="en-US" altLang="zh-TW" sz="1800" b="1" dirty="0"/>
              <a:t>Itron</a:t>
            </a:r>
            <a:r>
              <a:rPr lang="zh-TW" altLang="en-US" sz="1800" b="1" dirty="0"/>
              <a:t>優異的品質，均可在</a:t>
            </a:r>
            <a:r>
              <a:rPr lang="en-US" altLang="zh-TW" sz="1800" b="1" dirty="0"/>
              <a:t>3</a:t>
            </a:r>
            <a:r>
              <a:rPr lang="zh-TW" altLang="en-US" sz="1800" b="1" dirty="0"/>
              <a:t>～</a:t>
            </a:r>
            <a:r>
              <a:rPr lang="en-US" altLang="zh-TW" sz="1800" b="1" dirty="0"/>
              <a:t>5</a:t>
            </a:r>
            <a:r>
              <a:rPr lang="zh-TW" altLang="en-US" sz="1800" b="1" dirty="0"/>
              <a:t>年內快速完工。</a:t>
            </a:r>
          </a:p>
        </p:txBody>
      </p:sp>
      <p:sp>
        <p:nvSpPr>
          <p:cNvPr id="9" name="文字方塊 5"/>
          <p:cNvSpPr txBox="1">
            <a:spLocks noChangeArrowheads="1"/>
          </p:cNvSpPr>
          <p:nvPr/>
        </p:nvSpPr>
        <p:spPr bwMode="auto">
          <a:xfrm>
            <a:off x="1116013" y="6021388"/>
            <a:ext cx="6921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sz="1600" b="1">
                <a:solidFill>
                  <a:srgbClr val="000000"/>
                </a:solidFill>
                <a:latin typeface="微軟正黑體" pitchFamily="34" charset="-120"/>
                <a:ea typeface="微軟正黑體" pitchFamily="34" charset="-120"/>
              </a:rPr>
              <a:t>北美電力公司均屬民營，可見 </a:t>
            </a:r>
            <a:r>
              <a:rPr kumimoji="0" lang="en-US" altLang="zh-TW" sz="1600" b="1">
                <a:solidFill>
                  <a:srgbClr val="000000"/>
                </a:solidFill>
                <a:latin typeface="微軟正黑體" pitchFamily="34" charset="-120"/>
                <a:ea typeface="微軟正黑體" pitchFamily="34" charset="-120"/>
              </a:rPr>
              <a:t>Itron</a:t>
            </a:r>
            <a:r>
              <a:rPr kumimoji="0" lang="zh-TW" altLang="en-US" sz="1600" b="1">
                <a:solidFill>
                  <a:srgbClr val="000000"/>
                </a:solidFill>
                <a:latin typeface="微軟正黑體" pitchFamily="34" charset="-120"/>
                <a:ea typeface="微軟正黑體" pitchFamily="34" charset="-120"/>
              </a:rPr>
              <a:t>之</a:t>
            </a:r>
            <a:r>
              <a:rPr kumimoji="0" lang="en-US" altLang="zh-TW" sz="1600" b="1">
                <a:solidFill>
                  <a:srgbClr val="000000"/>
                </a:solidFill>
                <a:latin typeface="微軟正黑體" pitchFamily="34" charset="-120"/>
                <a:ea typeface="微軟正黑體" pitchFamily="34" charset="-120"/>
              </a:rPr>
              <a:t>AMI</a:t>
            </a:r>
            <a:r>
              <a:rPr kumimoji="0" lang="zh-TW" altLang="en-US" sz="1600" b="1">
                <a:solidFill>
                  <a:srgbClr val="000000"/>
                </a:solidFill>
                <a:latin typeface="微軟正黑體" pitchFamily="34" charset="-120"/>
                <a:ea typeface="微軟正黑體" pitchFamily="34" charset="-120"/>
              </a:rPr>
              <a:t>系統已可達到一定之經濟效益。</a:t>
            </a:r>
          </a:p>
          <a:p>
            <a:pPr eaLnBrk="1" hangingPunct="1">
              <a:spcBef>
                <a:spcPct val="0"/>
              </a:spcBef>
              <a:buFontTx/>
              <a:buNone/>
            </a:pPr>
            <a:endParaRPr lang="zh-TW" altLang="en-US" sz="1800"/>
          </a:p>
        </p:txBody>
      </p:sp>
      <p:sp>
        <p:nvSpPr>
          <p:cNvPr id="10" name="投影片編號版面配置區 5"/>
          <p:cNvSpPr>
            <a:spLocks noGrp="1"/>
          </p:cNvSpPr>
          <p:nvPr>
            <p:ph type="sldNum" sz="quarter" idx="12"/>
          </p:nvPr>
        </p:nvSpPr>
        <p:spPr>
          <a:xfrm>
            <a:off x="6705611" y="6384103"/>
            <a:ext cx="2133600" cy="365125"/>
          </a:xfrm>
        </p:spPr>
        <p:txBody>
          <a:bodyPr/>
          <a:lstStyle/>
          <a:p>
            <a:pPr>
              <a:defRPr/>
            </a:pPr>
            <a:fld id="{710849D4-0476-456F-A619-0B1BE7E51F32}" type="slidenum">
              <a:rPr lang="zh-TW" altLang="en-US" smtClean="0"/>
              <a:pPr>
                <a:defRPr/>
              </a:pPr>
              <a:t>6</a:t>
            </a:fld>
            <a:endParaRPr lang="zh-TW" altLang="en-US" dirty="0"/>
          </a:p>
        </p:txBody>
      </p:sp>
    </p:spTree>
    <p:extLst>
      <p:ext uri="{BB962C8B-B14F-4D97-AF65-F5344CB8AC3E}">
        <p14:creationId xmlns:p14="http://schemas.microsoft.com/office/powerpoint/2010/main" val="1468233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500175"/>
            <a:ext cx="9125000" cy="3787400"/>
          </a:xfrm>
          <a:prstGeom prst="rect">
            <a:avLst/>
          </a:prstGeom>
          <a:solidFill>
            <a:schemeClr val="bg1">
              <a:alpha val="7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 name="直接连接符 30"/>
          <p:cNvCxnSpPr/>
          <p:nvPr/>
        </p:nvCxnSpPr>
        <p:spPr>
          <a:xfrm rot="16200000" flipH="1">
            <a:off x="-964078" y="3250040"/>
            <a:ext cx="3501255" cy="1526"/>
          </a:xfrm>
          <a:prstGeom prst="line">
            <a:avLst/>
          </a:prstGeom>
          <a:ln w="12700">
            <a:prstDash val="dash"/>
          </a:ln>
        </p:spPr>
        <p:style>
          <a:lnRef idx="1">
            <a:schemeClr val="accent6"/>
          </a:lnRef>
          <a:fillRef idx="0">
            <a:schemeClr val="accent6"/>
          </a:fillRef>
          <a:effectRef idx="0">
            <a:schemeClr val="accent6"/>
          </a:effectRef>
          <a:fontRef idx="minor">
            <a:schemeClr val="tx1"/>
          </a:fontRef>
        </p:style>
      </p:cxnSp>
      <p:pic>
        <p:nvPicPr>
          <p:cNvPr id="4" name="图片占位符 31"/>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tretch>
            <a:fillRect/>
          </a:stretch>
        </p:blipFill>
        <p:spPr>
          <a:xfrm>
            <a:off x="2483768" y="5287575"/>
            <a:ext cx="1259275" cy="1288094"/>
          </a:xfrm>
          <a:prstGeom prst="ellipse">
            <a:avLst/>
          </a:prstGeom>
          <a:noFill/>
          <a:ln w="28575">
            <a:solidFill>
              <a:schemeClr val="bg1"/>
            </a:solidFill>
          </a:ln>
          <a:effectLst>
            <a:outerShdw blurRad="50800" dist="38100" dir="2700000" algn="tl" rotWithShape="0">
              <a:prstClr val="black">
                <a:alpha val="40000"/>
              </a:prstClr>
            </a:outerShdw>
          </a:effectLst>
        </p:spPr>
      </p:pic>
      <p:pic>
        <p:nvPicPr>
          <p:cNvPr id="5" name="图片占位符 32"/>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tretch>
            <a:fillRect/>
          </a:stretch>
        </p:blipFill>
        <p:spPr>
          <a:xfrm>
            <a:off x="4139952" y="5336003"/>
            <a:ext cx="1296144" cy="1296144"/>
          </a:xfrm>
          <a:prstGeom prst="ellipse">
            <a:avLst/>
          </a:prstGeom>
          <a:noFill/>
          <a:ln w="28575">
            <a:solidFill>
              <a:schemeClr val="bg1"/>
            </a:solidFill>
          </a:ln>
          <a:effectLst>
            <a:outerShdw blurRad="50800" dist="38100" dir="2700000" algn="tl" rotWithShape="0">
              <a:prstClr val="black">
                <a:alpha val="40000"/>
              </a:prstClr>
            </a:outerShdw>
          </a:effectLst>
        </p:spPr>
      </p:pic>
      <p:sp>
        <p:nvSpPr>
          <p:cNvPr id="6" name="Rectangle 6"/>
          <p:cNvSpPr>
            <a:spLocks noChangeArrowheads="1"/>
          </p:cNvSpPr>
          <p:nvPr/>
        </p:nvSpPr>
        <p:spPr bwMode="gray">
          <a:xfrm>
            <a:off x="2915816" y="187748"/>
            <a:ext cx="4198585" cy="584775"/>
          </a:xfrm>
          <a:prstGeom prst="rect">
            <a:avLst/>
          </a:prstGeom>
          <a:noFill/>
          <a:ln w="9525">
            <a:noFill/>
            <a:miter lim="800000"/>
            <a:headEnd/>
            <a:tailEnd/>
          </a:ln>
          <a:effectLst/>
        </p:spPr>
        <p:txBody>
          <a:bodyPr wrap="none">
            <a:spAutoFit/>
          </a:bodyPr>
          <a:lstStyle/>
          <a:p>
            <a:r>
              <a:rPr lang="en-US" altLang="zh-TW" sz="3200" b="1" dirty="0" err="1" smtClean="0">
                <a:solidFill>
                  <a:srgbClr val="002060"/>
                </a:solidFill>
                <a:latin typeface="Levenim MT" pitchFamily="2" charset="-79"/>
                <a:ea typeface="標楷體" pitchFamily="65" charset="-120"/>
                <a:cs typeface="Levenim MT" pitchFamily="2" charset="-79"/>
              </a:rPr>
              <a:t>GMETER－設計與功能</a:t>
            </a:r>
            <a:endParaRPr lang="zh-TW" altLang="en-US" sz="3200" b="1" dirty="0">
              <a:solidFill>
                <a:srgbClr val="002060"/>
              </a:solidFill>
              <a:latin typeface="Levenim MT" pitchFamily="2" charset="-79"/>
              <a:ea typeface="標楷體" pitchFamily="65" charset="-120"/>
              <a:cs typeface="Levenim MT" pitchFamily="2" charset="-79"/>
            </a:endParaRPr>
          </a:p>
        </p:txBody>
      </p:sp>
      <p:sp>
        <p:nvSpPr>
          <p:cNvPr id="7" name="矩形 6"/>
          <p:cNvSpPr/>
          <p:nvPr/>
        </p:nvSpPr>
        <p:spPr>
          <a:xfrm>
            <a:off x="768681" y="1049577"/>
            <a:ext cx="5472608" cy="4093428"/>
          </a:xfrm>
          <a:prstGeom prst="rect">
            <a:avLst/>
          </a:prstGeom>
        </p:spPr>
        <p:txBody>
          <a:bodyPr wrap="square">
            <a:spAutoFit/>
          </a:bodyPr>
          <a:lstStyle/>
          <a:p>
            <a:pPr marL="180975" indent="-180975">
              <a:spcBef>
                <a:spcPts val="1800"/>
              </a:spcBef>
              <a:buFont typeface="Wingdings" panose="05000000000000000000" pitchFamily="2" charset="2"/>
              <a:buChar char="ü"/>
              <a:defRPr/>
            </a:pPr>
            <a:r>
              <a:rPr lang="en-US" altLang="zh-TW" sz="2000" dirty="0" smtClean="0">
                <a:latin typeface="Levenim MT" pitchFamily="2" charset="-79"/>
                <a:ea typeface="標楷體" panose="03000509000000000000" pitchFamily="65" charset="-120"/>
                <a:cs typeface="Levenim MT" pitchFamily="2" charset="-79"/>
              </a:rPr>
              <a:t>GMETER</a:t>
            </a:r>
            <a:r>
              <a:rPr lang="zh-TW" altLang="en-US" sz="2000" dirty="0" smtClean="0">
                <a:latin typeface="Levenim MT" pitchFamily="2" charset="-79"/>
                <a:ea typeface="標楷體" panose="03000509000000000000" pitchFamily="65" charset="-120"/>
                <a:cs typeface="Levenim MT" pitchFamily="2" charset="-79"/>
              </a:rPr>
              <a:t>底層是國際大廠</a:t>
            </a:r>
            <a:r>
              <a:rPr lang="en-US" altLang="zh-TW" sz="2000" dirty="0" smtClean="0">
                <a:latin typeface="Levenim MT" pitchFamily="2" charset="-79"/>
                <a:ea typeface="標楷體" panose="03000509000000000000" pitchFamily="65" charset="-120"/>
                <a:cs typeface="Levenim MT" pitchFamily="2" charset="-79"/>
              </a:rPr>
              <a:t>ITRON</a:t>
            </a:r>
            <a:r>
              <a:rPr lang="zh-TW" altLang="en-US" sz="2000" dirty="0" smtClean="0">
                <a:latin typeface="Levenim MT" pitchFamily="2" charset="-79"/>
                <a:ea typeface="標楷體" panose="03000509000000000000" pitchFamily="65" charset="-120"/>
                <a:cs typeface="Levenim MT" pitchFamily="2" charset="-79"/>
              </a:rPr>
              <a:t>之容積式膜式燃氣表</a:t>
            </a:r>
            <a:r>
              <a:rPr lang="en-US" altLang="zh-TW" sz="2000" dirty="0" smtClean="0">
                <a:latin typeface="Levenim MT" pitchFamily="2" charset="-79"/>
                <a:ea typeface="標楷體" panose="03000509000000000000" pitchFamily="65" charset="-120"/>
                <a:cs typeface="Levenim MT" pitchFamily="2" charset="-79"/>
              </a:rPr>
              <a:t>(GALLUS</a:t>
            </a:r>
            <a:r>
              <a:rPr lang="zh-TW" altLang="en-US" sz="2000" dirty="0" smtClean="0">
                <a:latin typeface="Levenim MT" pitchFamily="2" charset="-79"/>
                <a:ea typeface="標楷體" panose="03000509000000000000" pitchFamily="65" charset="-120"/>
                <a:cs typeface="Levenim MT" pitchFamily="2" charset="-79"/>
              </a:rPr>
              <a:t> </a:t>
            </a:r>
            <a:r>
              <a:rPr lang="en-US" altLang="zh-TW" sz="2000" dirty="0" smtClean="0">
                <a:latin typeface="Levenim MT" pitchFamily="2" charset="-79"/>
                <a:ea typeface="標楷體" panose="03000509000000000000" pitchFamily="65" charset="-120"/>
                <a:cs typeface="Levenim MT" pitchFamily="2" charset="-79"/>
              </a:rPr>
              <a:t>CQ-3000)</a:t>
            </a:r>
            <a:r>
              <a:rPr lang="zh-TW" altLang="en-US" sz="2000" dirty="0" smtClean="0">
                <a:latin typeface="Levenim MT" pitchFamily="2" charset="-79"/>
                <a:ea typeface="標楷體" panose="03000509000000000000" pitchFamily="65" charset="-120"/>
                <a:cs typeface="Levenim MT" pitchFamily="2" charset="-79"/>
              </a:rPr>
              <a:t>，全球銷售</a:t>
            </a:r>
            <a:r>
              <a:rPr lang="en-US" altLang="zh-TW" sz="2000" dirty="0" smtClean="0">
                <a:latin typeface="Levenim MT" pitchFamily="2" charset="-79"/>
                <a:ea typeface="標楷體" panose="03000509000000000000" pitchFamily="65" charset="-120"/>
                <a:cs typeface="Levenim MT" pitchFamily="2" charset="-79"/>
              </a:rPr>
              <a:t>3000</a:t>
            </a:r>
            <a:r>
              <a:rPr lang="zh-TW" altLang="en-US" sz="2000" dirty="0" smtClean="0">
                <a:latin typeface="Levenim MT" pitchFamily="2" charset="-79"/>
                <a:ea typeface="標楷體" panose="03000509000000000000" pitchFamily="65" charset="-120"/>
                <a:cs typeface="Levenim MT" pitchFamily="2" charset="-79"/>
              </a:rPr>
              <a:t>萬顆。</a:t>
            </a:r>
            <a:endParaRPr lang="en-US" altLang="zh-TW" sz="2000" dirty="0">
              <a:latin typeface="Levenim MT" pitchFamily="2" charset="-79"/>
              <a:ea typeface="標楷體" panose="03000509000000000000" pitchFamily="65" charset="-120"/>
              <a:cs typeface="Levenim MT" pitchFamily="2" charset="-79"/>
            </a:endParaRPr>
          </a:p>
          <a:p>
            <a:pPr marL="180975" indent="-180975">
              <a:spcBef>
                <a:spcPts val="1800"/>
              </a:spcBef>
              <a:buFont typeface="Wingdings" panose="05000000000000000000" pitchFamily="2" charset="2"/>
              <a:buChar char="ü"/>
              <a:defRPr/>
            </a:pPr>
            <a:r>
              <a:rPr lang="en-US" altLang="zh-TW" sz="2000" dirty="0" smtClean="0">
                <a:latin typeface="Levenim MT" pitchFamily="2" charset="-79"/>
                <a:ea typeface="標楷體" pitchFamily="65" charset="-120"/>
                <a:cs typeface="Levenim MT" pitchFamily="2" charset="-79"/>
              </a:rPr>
              <a:t>鐵質外殼，高度防止腐蝕，陽離子電鍍可承受500小時鹽霧測試。</a:t>
            </a:r>
          </a:p>
          <a:p>
            <a:pPr marL="180975" indent="-180975">
              <a:spcBef>
                <a:spcPts val="1800"/>
              </a:spcBef>
              <a:buFont typeface="Wingdings" panose="05000000000000000000" pitchFamily="2" charset="2"/>
              <a:buChar char="ü"/>
              <a:defRPr/>
            </a:pPr>
            <a:r>
              <a:rPr lang="en-US" altLang="zh-TW" sz="2000" dirty="0" err="1" smtClean="0">
                <a:latin typeface="Levenim MT" pitchFamily="2" charset="-79"/>
                <a:ea typeface="標楷體" pitchFamily="65" charset="-120"/>
                <a:cs typeface="Levenim MT" pitchFamily="2" charset="-79"/>
              </a:rPr>
              <a:t>量測單元:</a:t>
            </a:r>
            <a:r>
              <a:rPr lang="en-US" altLang="zh-TW" sz="2000" dirty="0" err="1">
                <a:latin typeface="Levenim MT" pitchFamily="2" charset="-79"/>
                <a:ea typeface="標楷體" panose="03000509000000000000" pitchFamily="65" charset="-120"/>
                <a:cs typeface="Levenim MT" pitchFamily="2" charset="-79"/>
              </a:rPr>
              <a:t>Fixed</a:t>
            </a:r>
            <a:r>
              <a:rPr lang="en-US" altLang="zh-TW" sz="2000" dirty="0">
                <a:latin typeface="Levenim MT" pitchFamily="2" charset="-79"/>
                <a:ea typeface="標楷體" panose="03000509000000000000" pitchFamily="65" charset="-120"/>
                <a:cs typeface="Levenim MT" pitchFamily="2" charset="-79"/>
              </a:rPr>
              <a:t> </a:t>
            </a:r>
            <a:r>
              <a:rPr lang="en-US" altLang="zh-TW" sz="2000" dirty="0" err="1" smtClean="0">
                <a:latin typeface="Levenim MT" pitchFamily="2" charset="-79"/>
                <a:ea typeface="標楷體" panose="03000509000000000000" pitchFamily="65" charset="-120"/>
                <a:cs typeface="Levenim MT" pitchFamily="2" charset="-79"/>
              </a:rPr>
              <a:t>Stroke機構以達到精准及高度自動化</a:t>
            </a:r>
            <a:r>
              <a:rPr lang="en-US" altLang="zh-TW" sz="2000" dirty="0" smtClean="0">
                <a:latin typeface="Levenim MT" pitchFamily="2" charset="-79"/>
                <a:ea typeface="標楷體" panose="03000509000000000000" pitchFamily="65" charset="-120"/>
                <a:cs typeface="Levenim MT" pitchFamily="2" charset="-79"/>
              </a:rPr>
              <a:t>。</a:t>
            </a:r>
            <a:endParaRPr lang="en-US" altLang="zh-TW" sz="2000" dirty="0">
              <a:latin typeface="Levenim MT" pitchFamily="2" charset="-79"/>
              <a:ea typeface="標楷體" panose="03000509000000000000" pitchFamily="65" charset="-120"/>
              <a:cs typeface="Levenim MT" pitchFamily="2" charset="-79"/>
            </a:endParaRPr>
          </a:p>
          <a:p>
            <a:pPr marL="180975" indent="-180975">
              <a:spcBef>
                <a:spcPts val="1800"/>
              </a:spcBef>
              <a:buFont typeface="Wingdings" panose="05000000000000000000" pitchFamily="2" charset="2"/>
              <a:buChar char="ü"/>
              <a:defRPr/>
            </a:pPr>
            <a:r>
              <a:rPr lang="en-US" altLang="zh-TW" sz="2000" dirty="0" err="1" smtClean="0">
                <a:latin typeface="Levenim MT" pitchFamily="2" charset="-79"/>
                <a:ea typeface="標楷體" panose="03000509000000000000" pitchFamily="65" charset="-120"/>
                <a:cs typeface="Levenim MT" pitchFamily="2" charset="-79"/>
              </a:rPr>
              <a:t>電子化結合機械表與電子工藝之優點</a:t>
            </a:r>
            <a:r>
              <a:rPr lang="en-US" altLang="zh-TW" sz="2000" dirty="0" smtClean="0">
                <a:latin typeface="Levenim MT" pitchFamily="2" charset="-79"/>
                <a:ea typeface="標楷體" panose="03000509000000000000" pitchFamily="65" charset="-120"/>
                <a:cs typeface="Levenim MT" pitchFamily="2" charset="-79"/>
              </a:rPr>
              <a:t>。</a:t>
            </a:r>
            <a:endParaRPr lang="en-US" altLang="zh-TW" sz="2000" dirty="0">
              <a:latin typeface="Levenim MT" pitchFamily="2" charset="-79"/>
              <a:ea typeface="標楷體" panose="03000509000000000000" pitchFamily="65" charset="-120"/>
              <a:cs typeface="Levenim MT" pitchFamily="2" charset="-79"/>
            </a:endParaRPr>
          </a:p>
          <a:p>
            <a:pPr marL="180975" indent="-180975">
              <a:spcBef>
                <a:spcPts val="1800"/>
              </a:spcBef>
              <a:buFont typeface="Wingdings" panose="05000000000000000000" pitchFamily="2" charset="2"/>
              <a:buChar char="ü"/>
              <a:defRPr/>
            </a:pPr>
            <a:r>
              <a:rPr lang="en-US" altLang="zh-TW" sz="2000" dirty="0" smtClean="0">
                <a:latin typeface="Levenim MT" pitchFamily="2" charset="-79"/>
                <a:ea typeface="標楷體" panose="03000509000000000000" pitchFamily="65" charset="-120"/>
                <a:cs typeface="Levenim MT" pitchFamily="2" charset="-79"/>
              </a:rPr>
              <a:t>機械構造，在面板上轉動的刻度附有永久性磁鐵，結合電子裝置，每10公升會產生1個脈衝</a:t>
            </a:r>
            <a:r>
              <a:rPr lang="zh-TW" altLang="en-US" sz="2000" dirty="0" smtClean="0">
                <a:latin typeface="Levenim MT" pitchFamily="2" charset="-79"/>
                <a:ea typeface="標楷體" panose="03000509000000000000" pitchFamily="65" charset="-120"/>
                <a:cs typeface="Levenim MT" pitchFamily="2" charset="-79"/>
              </a:rPr>
              <a:t>。</a:t>
            </a:r>
            <a:endParaRPr lang="en-US" altLang="zh-TW" sz="2000" dirty="0">
              <a:latin typeface="Levenim MT" pitchFamily="2" charset="-79"/>
              <a:cs typeface="Levenim MT" pitchFamily="2" charset="-79"/>
            </a:endParaRPr>
          </a:p>
        </p:txBody>
      </p:sp>
      <p:pic>
        <p:nvPicPr>
          <p:cNvPr id="8" name="Picture 6" descr="C:\Users\jimmy\Desktop\20140211_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20921" y="1743349"/>
            <a:ext cx="2651559" cy="33996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9" name="图片占位符 2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87313" y="5287575"/>
            <a:ext cx="1288760" cy="1308627"/>
          </a:xfrm>
          <a:prstGeom prst="ellipse">
            <a:avLst/>
          </a:prstGeom>
          <a:noFill/>
          <a:ln w="28575">
            <a:solidFill>
              <a:schemeClr val="bg1"/>
            </a:solidFill>
          </a:ln>
          <a:effectLst>
            <a:outerShdw blurRad="50800" dist="38100" dir="2700000" algn="tl" rotWithShape="0">
              <a:prstClr val="black">
                <a:alpha val="40000"/>
              </a:prstClr>
            </a:outerShdw>
          </a:effectLst>
        </p:spPr>
      </p:pic>
      <p:sp>
        <p:nvSpPr>
          <p:cNvPr id="10" name="投影片編號版面配置區 1"/>
          <p:cNvSpPr txBox="1">
            <a:spLocks/>
          </p:cNvSpPr>
          <p:nvPr/>
        </p:nvSpPr>
        <p:spPr>
          <a:xfrm>
            <a:off x="6553200" y="6356350"/>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D36CD8-B857-472F-BA7D-A2A5DBF9E5F5}" type="slidenum">
              <a:rPr lang="zh-CN" altLang="en-US" smtClean="0"/>
              <a:pPr algn="r"/>
              <a:t>7</a:t>
            </a:fld>
            <a:endParaRPr lang="zh-CN" altLang="en-US" dirty="0"/>
          </a:p>
        </p:txBody>
      </p:sp>
    </p:spTree>
    <p:extLst>
      <p:ext uri="{BB962C8B-B14F-4D97-AF65-F5344CB8AC3E}">
        <p14:creationId xmlns:p14="http://schemas.microsoft.com/office/powerpoint/2010/main" val="1468233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圖片版面配置區 2"/>
          <p:cNvSpPr>
            <a:spLocks noGrp="1"/>
          </p:cNvSpPr>
          <p:nvPr>
            <p:ph type="pic" sz="quarter" idx="14"/>
          </p:nvPr>
        </p:nvSpPr>
        <p:spPr/>
      </p:sp>
      <p:sp>
        <p:nvSpPr>
          <p:cNvPr id="5" name="投影片編號版面配置區 4"/>
          <p:cNvSpPr>
            <a:spLocks noGrp="1"/>
          </p:cNvSpPr>
          <p:nvPr>
            <p:ph type="sldNum" sz="quarter" idx="12"/>
          </p:nvPr>
        </p:nvSpPr>
        <p:spPr/>
        <p:txBody>
          <a:bodyPr/>
          <a:lstStyle/>
          <a:p>
            <a:fld id="{A8D36CD8-B857-472F-BA7D-A2A5DBF9E5F5}" type="slidenum">
              <a:rPr lang="zh-CN" altLang="en-US" smtClean="0">
                <a:solidFill>
                  <a:prstClr val="black">
                    <a:tint val="75000"/>
                  </a:prstClr>
                </a:solidFill>
              </a:rPr>
              <a:pPr/>
              <a:t>8</a:t>
            </a:fld>
            <a:endParaRPr lang="zh-CN" altLang="en-US" dirty="0">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836712"/>
            <a:ext cx="7571755" cy="571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3275856" y="260648"/>
            <a:ext cx="4464496" cy="523220"/>
          </a:xfrm>
          <a:prstGeom prst="rect">
            <a:avLst/>
          </a:prstGeom>
          <a:noFill/>
        </p:spPr>
        <p:txBody>
          <a:bodyPr wrap="square" rtlCol="0">
            <a:spAutoFit/>
          </a:bodyPr>
          <a:lstStyle/>
          <a:p>
            <a:r>
              <a:rPr lang="en-US" altLang="zh-TW" sz="2800" b="1" dirty="0" smtClean="0">
                <a:solidFill>
                  <a:prstClr val="white"/>
                </a:solidFill>
              </a:rPr>
              <a:t>Itron  Gallus   Meter</a:t>
            </a:r>
            <a:endParaRPr lang="zh-TW" altLang="en-US" sz="2800" b="1" dirty="0">
              <a:solidFill>
                <a:prstClr val="white"/>
              </a:solidFill>
            </a:endParaRPr>
          </a:p>
        </p:txBody>
      </p:sp>
    </p:spTree>
    <p:extLst>
      <p:ext uri="{BB962C8B-B14F-4D97-AF65-F5344CB8AC3E}">
        <p14:creationId xmlns:p14="http://schemas.microsoft.com/office/powerpoint/2010/main" val="830464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18" y="896038"/>
            <a:ext cx="9143999" cy="5591296"/>
          </a:xfrm>
          <a:prstGeom prst="rect">
            <a:avLst/>
          </a:prstGeom>
          <a:solidFill>
            <a:schemeClr val="bg1">
              <a:alpha val="7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Picture 14" descr="C:\Users\jimmy\Desktop\GasMeter.bm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38748" y="847370"/>
            <a:ext cx="4111625"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向右箭號 3"/>
          <p:cNvSpPr/>
          <p:nvPr/>
        </p:nvSpPr>
        <p:spPr>
          <a:xfrm rot="21272808">
            <a:off x="1739752" y="2104467"/>
            <a:ext cx="1223963" cy="642938"/>
          </a:xfrm>
          <a:prstGeom prst="rightArrow">
            <a:avLst>
              <a:gd name="adj1" fmla="val 24852"/>
              <a:gd name="adj2" fmla="val 33560"/>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a:solidFill>
                <a:srgbClr val="002060"/>
              </a:solidFill>
            </a:endParaRPr>
          </a:p>
        </p:txBody>
      </p:sp>
      <p:sp>
        <p:nvSpPr>
          <p:cNvPr id="5" name="向右箭號 4"/>
          <p:cNvSpPr/>
          <p:nvPr/>
        </p:nvSpPr>
        <p:spPr>
          <a:xfrm rot="683574">
            <a:off x="1763415" y="5014000"/>
            <a:ext cx="1223962" cy="642938"/>
          </a:xfrm>
          <a:prstGeom prst="rightArrow">
            <a:avLst>
              <a:gd name="adj1" fmla="val 24852"/>
              <a:gd name="adj2" fmla="val 33560"/>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a:p>
        </p:txBody>
      </p:sp>
      <p:sp>
        <p:nvSpPr>
          <p:cNvPr id="6" name="向右箭號 5"/>
          <p:cNvSpPr/>
          <p:nvPr/>
        </p:nvSpPr>
        <p:spPr>
          <a:xfrm rot="9108680">
            <a:off x="6985660" y="2450889"/>
            <a:ext cx="882650" cy="706438"/>
          </a:xfrm>
          <a:prstGeom prst="rightArrow">
            <a:avLst>
              <a:gd name="adj1" fmla="val 24852"/>
              <a:gd name="adj2" fmla="val 33560"/>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a:p>
        </p:txBody>
      </p:sp>
      <p:sp>
        <p:nvSpPr>
          <p:cNvPr id="7" name="向右箭號 6"/>
          <p:cNvSpPr/>
          <p:nvPr/>
        </p:nvSpPr>
        <p:spPr>
          <a:xfrm rot="12886421">
            <a:off x="4937542" y="4523700"/>
            <a:ext cx="1724025" cy="690563"/>
          </a:xfrm>
          <a:prstGeom prst="rightArrow">
            <a:avLst>
              <a:gd name="adj1" fmla="val 24852"/>
              <a:gd name="adj2" fmla="val 33560"/>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a:p>
        </p:txBody>
      </p:sp>
      <p:sp>
        <p:nvSpPr>
          <p:cNvPr id="8" name="向右箭號 7"/>
          <p:cNvSpPr/>
          <p:nvPr/>
        </p:nvSpPr>
        <p:spPr>
          <a:xfrm rot="12959553">
            <a:off x="6624333" y="3507896"/>
            <a:ext cx="1089214" cy="661802"/>
          </a:xfrm>
          <a:prstGeom prst="rightArrow">
            <a:avLst>
              <a:gd name="adj1" fmla="val 24852"/>
              <a:gd name="adj2" fmla="val 33560"/>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a:p>
        </p:txBody>
      </p:sp>
      <p:sp>
        <p:nvSpPr>
          <p:cNvPr id="9" name="文字方塊 8"/>
          <p:cNvSpPr txBox="1">
            <a:spLocks noChangeArrowheads="1"/>
          </p:cNvSpPr>
          <p:nvPr/>
        </p:nvSpPr>
        <p:spPr bwMode="auto">
          <a:xfrm>
            <a:off x="603253" y="2219909"/>
            <a:ext cx="126935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lang="zh-TW" altLang="en-US" sz="3200" b="1" dirty="0">
                <a:latin typeface="標楷體" pitchFamily="65" charset="-120"/>
                <a:ea typeface="標楷體" pitchFamily="65" charset="-120"/>
              </a:rPr>
              <a:t>上蓋</a:t>
            </a:r>
          </a:p>
        </p:txBody>
      </p:sp>
      <p:sp>
        <p:nvSpPr>
          <p:cNvPr id="10" name="文字方塊 16"/>
          <p:cNvSpPr txBox="1">
            <a:spLocks noChangeArrowheads="1"/>
          </p:cNvSpPr>
          <p:nvPr/>
        </p:nvSpPr>
        <p:spPr bwMode="auto">
          <a:xfrm>
            <a:off x="766636" y="4734600"/>
            <a:ext cx="1004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lang="zh-TW" altLang="en-US" sz="3200" b="1" dirty="0">
                <a:latin typeface="標楷體" pitchFamily="65" charset="-120"/>
                <a:ea typeface="標楷體" pitchFamily="65" charset="-120"/>
              </a:rPr>
              <a:t>下蓋</a:t>
            </a:r>
          </a:p>
        </p:txBody>
      </p:sp>
      <p:sp>
        <p:nvSpPr>
          <p:cNvPr id="11" name="文字方塊 17"/>
          <p:cNvSpPr txBox="1">
            <a:spLocks noChangeArrowheads="1"/>
          </p:cNvSpPr>
          <p:nvPr/>
        </p:nvSpPr>
        <p:spPr bwMode="auto">
          <a:xfrm>
            <a:off x="6592019" y="5351344"/>
            <a:ext cx="18272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lang="zh-TW" altLang="en-US" sz="3200" b="1" dirty="0">
                <a:latin typeface="標楷體" pitchFamily="65" charset="-120"/>
                <a:ea typeface="標楷體" pitchFamily="65" charset="-120"/>
              </a:rPr>
              <a:t>量測單元</a:t>
            </a:r>
          </a:p>
        </p:txBody>
      </p:sp>
      <p:sp>
        <p:nvSpPr>
          <p:cNvPr id="12" name="文字方塊 18"/>
          <p:cNvSpPr txBox="1">
            <a:spLocks noChangeArrowheads="1"/>
          </p:cNvSpPr>
          <p:nvPr/>
        </p:nvSpPr>
        <p:spPr bwMode="auto">
          <a:xfrm>
            <a:off x="7150245" y="4189851"/>
            <a:ext cx="1825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lang="zh-TW" altLang="en-US" sz="3200" b="1" dirty="0">
                <a:latin typeface="標楷體" pitchFamily="65" charset="-120"/>
                <a:ea typeface="標楷體" pitchFamily="65" charset="-120"/>
              </a:rPr>
              <a:t>顯示介面</a:t>
            </a:r>
          </a:p>
        </p:txBody>
      </p:sp>
      <p:sp>
        <p:nvSpPr>
          <p:cNvPr id="13" name="文字方塊 19"/>
          <p:cNvSpPr txBox="1">
            <a:spLocks noChangeArrowheads="1"/>
          </p:cNvSpPr>
          <p:nvPr/>
        </p:nvSpPr>
        <p:spPr bwMode="auto">
          <a:xfrm>
            <a:off x="7960057" y="2237275"/>
            <a:ext cx="800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r>
              <a:rPr lang="en-US" altLang="zh-TW" sz="3200" b="1" dirty="0">
                <a:latin typeface="標楷體" pitchFamily="65" charset="-120"/>
                <a:ea typeface="標楷體" pitchFamily="65" charset="-120"/>
              </a:rPr>
              <a:t>LCD</a:t>
            </a:r>
            <a:endParaRPr lang="zh-TW" altLang="en-US" sz="3200" b="1" dirty="0">
              <a:latin typeface="標楷體" pitchFamily="65" charset="-120"/>
              <a:ea typeface="標楷體" pitchFamily="65" charset="-120"/>
            </a:endParaRPr>
          </a:p>
        </p:txBody>
      </p:sp>
      <p:sp>
        <p:nvSpPr>
          <p:cNvPr id="14" name="標題 1"/>
          <p:cNvSpPr txBox="1">
            <a:spLocks/>
          </p:cNvSpPr>
          <p:nvPr/>
        </p:nvSpPr>
        <p:spPr>
          <a:xfrm>
            <a:off x="3342002" y="201551"/>
            <a:ext cx="2992204" cy="66883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200" b="1" dirty="0">
                <a:solidFill>
                  <a:srgbClr val="002060"/>
                </a:solidFill>
                <a:latin typeface="Levenim MT" pitchFamily="2" charset="-79"/>
                <a:ea typeface="標楷體" pitchFamily="65" charset="-120"/>
                <a:cs typeface="Levenim MT" pitchFamily="2" charset="-79"/>
              </a:rPr>
              <a:t>GMETER </a:t>
            </a:r>
            <a:r>
              <a:rPr lang="zh-TW" altLang="en-US" sz="3200" b="1" dirty="0">
                <a:solidFill>
                  <a:srgbClr val="002060"/>
                </a:solidFill>
                <a:latin typeface="Levenim MT" pitchFamily="2" charset="-79"/>
                <a:ea typeface="標楷體" pitchFamily="65" charset="-120"/>
                <a:cs typeface="Levenim MT" pitchFamily="2" charset="-79"/>
              </a:rPr>
              <a:t>構造</a:t>
            </a:r>
          </a:p>
        </p:txBody>
      </p:sp>
      <p:sp>
        <p:nvSpPr>
          <p:cNvPr id="15" name="投影片編號版面配置區 1"/>
          <p:cNvSpPr>
            <a:spLocks noGrp="1"/>
          </p:cNvSpPr>
          <p:nvPr>
            <p:ph type="sldNum" sz="quarter" idx="4294967295"/>
          </p:nvPr>
        </p:nvSpPr>
        <p:spPr>
          <a:xfrm>
            <a:off x="6553200" y="6356350"/>
            <a:ext cx="2133600" cy="365125"/>
          </a:xfrm>
          <a:prstGeom prst="rect">
            <a:avLst/>
          </a:prstGeom>
        </p:spPr>
        <p:txBody>
          <a:bodyPr/>
          <a:lstStyle/>
          <a:p>
            <a:fld id="{A8D36CD8-B857-472F-BA7D-A2A5DBF9E5F5}" type="slidenum">
              <a:rPr lang="zh-CN" altLang="en-US" smtClean="0"/>
              <a:pPr/>
              <a:t>9</a:t>
            </a:fld>
            <a:endParaRPr lang="zh-CN" altLang="en-US" dirty="0"/>
          </a:p>
        </p:txBody>
      </p:sp>
    </p:spTree>
    <p:extLst>
      <p:ext uri="{BB962C8B-B14F-4D97-AF65-F5344CB8AC3E}">
        <p14:creationId xmlns:p14="http://schemas.microsoft.com/office/powerpoint/2010/main" val="1468233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Business-4">
  <a:themeElements>
    <a:clrScheme name="自定义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Business-4</Template>
  <TotalTime>3270</TotalTime>
  <Words>2065</Words>
  <Application>Microsoft Office PowerPoint</Application>
  <PresentationFormat>如螢幕大小 (4:3)</PresentationFormat>
  <Paragraphs>251</Paragraphs>
  <Slides>25</Slides>
  <Notes>23</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Business-4</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artist</dc:creator>
  <cp:lastModifiedBy>art</cp:lastModifiedBy>
  <cp:revision>154</cp:revision>
  <cp:lastPrinted>2014-08-11T01:38:18Z</cp:lastPrinted>
  <dcterms:created xsi:type="dcterms:W3CDTF">2014-03-21T03:56:50Z</dcterms:created>
  <dcterms:modified xsi:type="dcterms:W3CDTF">2014-08-21T02:10:33Z</dcterms:modified>
</cp:coreProperties>
</file>